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316" r:id="rId4"/>
    <p:sldId id="319"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20" r:id="rId63"/>
    <p:sldId id="321" r:id="rId64"/>
    <p:sldId id="322" r:id="rId65"/>
    <p:sldId id="323" r:id="rId66"/>
    <p:sldId id="324" r:id="rId67"/>
    <p:sldId id="325" r:id="rId68"/>
    <p:sldId id="315" r:id="rId69"/>
  </p:sldIdLst>
  <p:sldSz cx="18288000" cy="10287000"/>
  <p:notesSz cx="6858000" cy="9144000"/>
  <p:embeddedFontLst>
    <p:embeddedFont>
      <p:font typeface="Asap Bold" panose="020B0604020202020204" charset="0"/>
      <p:regular r:id="rId70"/>
    </p:embeddedFont>
    <p:embeddedFont>
      <p:font typeface="Faustina Bold" panose="020B0604020202020204" charset="0"/>
      <p:regular r:id="rId71"/>
    </p:embeddedFont>
    <p:embeddedFont>
      <p:font typeface="Faustina Semi-Bold" panose="020B0604020202020204" charset="0"/>
      <p:regular r:id="rId72"/>
    </p:embeddedFont>
    <p:embeddedFont>
      <p:font typeface="Noto Sans" panose="020B0502040504020204" pitchFamily="34" charset="0"/>
      <p:regular r:id="rId73"/>
      <p:bold r:id="rId74"/>
      <p:italic r:id="rId75"/>
      <p:boldItalic r:id="rId76"/>
    </p:embeddedFont>
    <p:embeddedFont>
      <p:font typeface="Noto Sans Bold" panose="020B0802040504020204" charset="0"/>
      <p:regular r:id="rId77"/>
    </p:embeddedFont>
    <p:embeddedFont>
      <p:font typeface="Noto Serif Display" panose="020B0604020202020204"/>
      <p:regular r:id="rId78"/>
    </p:embeddedFont>
    <p:embeddedFont>
      <p:font typeface="Noto Serif Display Bold" panose="020B0604020202020204"/>
      <p:regular r:id="rId79"/>
    </p:embeddedFont>
    <p:embeddedFont>
      <p:font typeface="Noto Serif Display Medium" panose="020B0604020202020204"/>
      <p:regular r:id="rId80"/>
    </p:embeddedFont>
    <p:embeddedFont>
      <p:font typeface="Wedges" panose="020B0604020202020204" charset="0"/>
      <p:regular r:id="rId8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5196" autoAdjust="0"/>
  </p:normalViewPr>
  <p:slideViewPr>
    <p:cSldViewPr>
      <p:cViewPr varScale="1">
        <p:scale>
          <a:sx n="52" d="100"/>
          <a:sy n="52" d="100"/>
        </p:scale>
        <p:origin x="778"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svg"/><Relationship Id="rId7" Type="http://schemas.openxmlformats.org/officeDocument/2006/relationships/image" Target="../media/image12.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svg"/></Relationships>
</file>

<file path=ppt/slides/_rels/slide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sv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sv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2.svg"/><Relationship Id="rId10" Type="http://schemas.openxmlformats.org/officeDocument/2006/relationships/image" Target="../media/image13.png"/><Relationship Id="rId4" Type="http://schemas.openxmlformats.org/officeDocument/2006/relationships/image" Target="../media/image1.png"/><Relationship Id="rId9"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1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4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5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6.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5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5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5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image" Target="../media/image14.sv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6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4.sv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12.svg"/></Relationships>
</file>

<file path=ppt/slides/_rels/slide6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18" Type="http://schemas.openxmlformats.org/officeDocument/2006/relationships/image" Target="../media/image1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19" Type="http://schemas.openxmlformats.org/officeDocument/2006/relationships/image" Target="../media/image18.sv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4.svg"/><Relationship Id="rId18" Type="http://schemas.openxmlformats.org/officeDocument/2006/relationships/image" Target="../media/image9.png"/><Relationship Id="rId3" Type="http://schemas.openxmlformats.org/officeDocument/2006/relationships/image" Target="../media/image4.svg"/><Relationship Id="rId7" Type="http://schemas.openxmlformats.org/officeDocument/2006/relationships/image" Target="../media/image6.svg"/><Relationship Id="rId12" Type="http://schemas.openxmlformats.org/officeDocument/2006/relationships/image" Target="../media/image13.png"/><Relationship Id="rId17" Type="http://schemas.openxmlformats.org/officeDocument/2006/relationships/image" Target="../media/image18.svg"/><Relationship Id="rId2" Type="http://schemas.openxmlformats.org/officeDocument/2006/relationships/image" Target="../media/image3.png"/><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2.svg"/><Relationship Id="rId5" Type="http://schemas.openxmlformats.org/officeDocument/2006/relationships/image" Target="../media/image2.svg"/><Relationship Id="rId15" Type="http://schemas.openxmlformats.org/officeDocument/2006/relationships/image" Target="../media/image16.svg"/><Relationship Id="rId10" Type="http://schemas.openxmlformats.org/officeDocument/2006/relationships/image" Target="../media/image11.png"/><Relationship Id="rId19" Type="http://schemas.openxmlformats.org/officeDocument/2006/relationships/image" Target="../media/image10.svg"/><Relationship Id="rId4" Type="http://schemas.openxmlformats.org/officeDocument/2006/relationships/image" Target="../media/image1.png"/><Relationship Id="rId9" Type="http://schemas.openxmlformats.org/officeDocument/2006/relationships/image" Target="../media/image8.svg"/><Relationship Id="rId1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48230" y="2734981"/>
            <a:ext cx="11276878" cy="3863974"/>
          </a:xfrm>
          <a:prstGeom prst="rect">
            <a:avLst/>
          </a:prstGeom>
        </p:spPr>
        <p:txBody>
          <a:bodyPr lIns="0" tIns="0" rIns="0" bIns="0" rtlCol="0" anchor="t">
            <a:spAutoFit/>
          </a:bodyPr>
          <a:lstStyle/>
          <a:p>
            <a:pPr algn="ctr">
              <a:lnSpc>
                <a:spcPts val="9999"/>
              </a:lnSpc>
            </a:pPr>
            <a:r>
              <a:rPr lang="en-US" sz="9999">
                <a:solidFill>
                  <a:srgbClr val="B5838D"/>
                </a:solidFill>
                <a:latin typeface="Asap Bold"/>
              </a:rPr>
              <a:t>Đề tài:</a:t>
            </a:r>
          </a:p>
          <a:p>
            <a:pPr algn="ctr">
              <a:lnSpc>
                <a:spcPts val="9999"/>
              </a:lnSpc>
            </a:pPr>
            <a:r>
              <a:rPr lang="en-US" sz="9999">
                <a:solidFill>
                  <a:srgbClr val="B5838D"/>
                </a:solidFill>
                <a:latin typeface="Asap Bold"/>
              </a:rPr>
              <a:t>Quản lý bán vé xem phim tại rạp CGV</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14630400" y="1961735"/>
            <a:ext cx="7315200" cy="3604399"/>
          </a:xfrm>
          <a:custGeom>
            <a:avLst/>
            <a:gdLst/>
            <a:ahLst/>
            <a:cxnLst/>
            <a:rect l="l" t="t" r="r" b="b"/>
            <a:pathLst>
              <a:path w="7315200" h="3604399">
                <a:moveTo>
                  <a:pt x="0" y="0"/>
                </a:moveTo>
                <a:lnTo>
                  <a:pt x="7315200" y="0"/>
                </a:lnTo>
                <a:lnTo>
                  <a:pt x="7315200" y="3604398"/>
                </a:lnTo>
                <a:lnTo>
                  <a:pt x="0" y="3604398"/>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TextBox 14"/>
          <p:cNvSpPr txBox="1"/>
          <p:nvPr/>
        </p:nvSpPr>
        <p:spPr>
          <a:xfrm>
            <a:off x="2725852" y="7112224"/>
            <a:ext cx="11721636" cy="669925"/>
          </a:xfrm>
          <a:prstGeom prst="rect">
            <a:avLst/>
          </a:prstGeom>
        </p:spPr>
        <p:txBody>
          <a:bodyPr lIns="0" tIns="0" rIns="0" bIns="0" rtlCol="0" anchor="t">
            <a:spAutoFit/>
          </a:bodyPr>
          <a:lstStyle/>
          <a:p>
            <a:pPr algn="ctr">
              <a:lnSpc>
                <a:spcPts val="5000"/>
              </a:lnSpc>
            </a:pPr>
            <a:r>
              <a:rPr lang="en-US" sz="5000">
                <a:solidFill>
                  <a:srgbClr val="805A62"/>
                </a:solidFill>
                <a:latin typeface="Noto Sans"/>
              </a:rPr>
              <a:t>Nhóm 3</a:t>
            </a:r>
          </a:p>
        </p:txBody>
      </p:sp>
      <p:sp>
        <p:nvSpPr>
          <p:cNvPr id="15" name="Freeform 15"/>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695266" y="4904590"/>
            <a:ext cx="13049795" cy="1282827"/>
          </a:xfrm>
          <a:prstGeom prst="rect">
            <a:avLst/>
          </a:prstGeom>
        </p:spPr>
        <p:txBody>
          <a:bodyPr lIns="0" tIns="0" rIns="0" bIns="0" rtlCol="0" anchor="t">
            <a:spAutoFit/>
          </a:bodyPr>
          <a:lstStyle/>
          <a:p>
            <a:pPr algn="ctr">
              <a:lnSpc>
                <a:spcPts val="9630"/>
              </a:lnSpc>
            </a:pPr>
            <a:r>
              <a:rPr lang="en-US" sz="9630">
                <a:solidFill>
                  <a:srgbClr val="B5838D"/>
                </a:solidFill>
                <a:latin typeface="Faustina Bold"/>
              </a:rPr>
              <a:t>III. Thiết kế cơ sở dữ liệu</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796861" y="-6122862"/>
            <a:ext cx="7814999" cy="12245725"/>
          </a:xfrm>
          <a:custGeom>
            <a:avLst/>
            <a:gdLst/>
            <a:ahLst/>
            <a:cxnLst/>
            <a:rect l="l" t="t" r="r" b="b"/>
            <a:pathLst>
              <a:path w="7814999" h="12245725">
                <a:moveTo>
                  <a:pt x="0" y="0"/>
                </a:moveTo>
                <a:lnTo>
                  <a:pt x="7814999" y="0"/>
                </a:lnTo>
                <a:lnTo>
                  <a:pt x="7814999" y="12245724"/>
                </a:lnTo>
                <a:lnTo>
                  <a:pt x="0" y="1224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TextBox 6"/>
          <p:cNvSpPr txBox="1"/>
          <p:nvPr/>
        </p:nvSpPr>
        <p:spPr>
          <a:xfrm>
            <a:off x="1710869" y="1682407"/>
            <a:ext cx="12528867" cy="1152658"/>
          </a:xfrm>
          <a:prstGeom prst="rect">
            <a:avLst/>
          </a:prstGeom>
        </p:spPr>
        <p:txBody>
          <a:bodyPr lIns="0" tIns="0" rIns="0" bIns="0" rtlCol="0" anchor="t">
            <a:spAutoFit/>
          </a:bodyPr>
          <a:lstStyle/>
          <a:p>
            <a:pPr algn="ctr">
              <a:lnSpc>
                <a:spcPts val="8630"/>
              </a:lnSpc>
            </a:pPr>
            <a:r>
              <a:rPr lang="en-US" sz="8630">
                <a:solidFill>
                  <a:srgbClr val="B5838D"/>
                </a:solidFill>
                <a:latin typeface="Faustina Bold"/>
              </a:rPr>
              <a:t>1. Giới thiệu cơ sở dữ liệu</a:t>
            </a:r>
          </a:p>
        </p:txBody>
      </p:sp>
      <p:sp>
        <p:nvSpPr>
          <p:cNvPr id="7" name="TextBox 7"/>
          <p:cNvSpPr txBox="1"/>
          <p:nvPr/>
        </p:nvSpPr>
        <p:spPr>
          <a:xfrm>
            <a:off x="1396760" y="2998000"/>
            <a:ext cx="14679885" cy="2482968"/>
          </a:xfrm>
          <a:prstGeom prst="rect">
            <a:avLst/>
          </a:prstGeom>
        </p:spPr>
        <p:txBody>
          <a:bodyPr lIns="0" tIns="0" rIns="0" bIns="0" rtlCol="0" anchor="t">
            <a:spAutoFit/>
          </a:bodyPr>
          <a:lstStyle/>
          <a:p>
            <a:pPr algn="just">
              <a:lnSpc>
                <a:spcPts val="3984"/>
              </a:lnSpc>
              <a:spcBef>
                <a:spcPct val="0"/>
              </a:spcBef>
            </a:pPr>
            <a:r>
              <a:rPr lang="en-US" sz="2845">
                <a:solidFill>
                  <a:srgbClr val="805A62"/>
                </a:solidFill>
                <a:latin typeface="Noto Sans"/>
              </a:rPr>
              <a:t>Database của chúng em cho phép khả năng quản lý và lưu trữ thông tin liên quan đến hoạt động của một rạp chiếu phim. Và ở đây bảng "PHIM" có thể được coi là trung tâm của hệ thống, vì nó chứa thông tin cơ bản về các bộ phim và các khóa ngoại của nhiều bảng khác trỏ đến bảng này, như "XUATCHIEU" và "VEPHIM". Điều này cho phép quản lý các thông tin về lịch chiếu và vé của các bộ phim một cách hiệu quả.</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796861" y="-6122862"/>
            <a:ext cx="7814999" cy="12245725"/>
          </a:xfrm>
          <a:custGeom>
            <a:avLst/>
            <a:gdLst/>
            <a:ahLst/>
            <a:cxnLst/>
            <a:rect l="l" t="t" r="r" b="b"/>
            <a:pathLst>
              <a:path w="7814999" h="12245725">
                <a:moveTo>
                  <a:pt x="0" y="0"/>
                </a:moveTo>
                <a:lnTo>
                  <a:pt x="7814999" y="0"/>
                </a:lnTo>
                <a:lnTo>
                  <a:pt x="7814999" y="12245724"/>
                </a:lnTo>
                <a:lnTo>
                  <a:pt x="0" y="1224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457531">
            <a:off x="14804382" y="584770"/>
            <a:ext cx="1648316" cy="1839126"/>
          </a:xfrm>
          <a:custGeom>
            <a:avLst/>
            <a:gdLst/>
            <a:ahLst/>
            <a:cxnLst/>
            <a:rect l="l" t="t" r="r" b="b"/>
            <a:pathLst>
              <a:path w="1648316" h="1839126">
                <a:moveTo>
                  <a:pt x="0" y="0"/>
                </a:moveTo>
                <a:lnTo>
                  <a:pt x="1648317" y="0"/>
                </a:lnTo>
                <a:lnTo>
                  <a:pt x="1648317"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6076645"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TextBox 10"/>
          <p:cNvSpPr txBox="1"/>
          <p:nvPr/>
        </p:nvSpPr>
        <p:spPr>
          <a:xfrm>
            <a:off x="3129096" y="4633217"/>
            <a:ext cx="12528867" cy="1282827"/>
          </a:xfrm>
          <a:prstGeom prst="rect">
            <a:avLst/>
          </a:prstGeom>
        </p:spPr>
        <p:txBody>
          <a:bodyPr lIns="0" tIns="0" rIns="0" bIns="0" rtlCol="0" anchor="t">
            <a:spAutoFit/>
          </a:bodyPr>
          <a:lstStyle/>
          <a:p>
            <a:pPr algn="ctr">
              <a:lnSpc>
                <a:spcPts val="9630"/>
              </a:lnSpc>
            </a:pPr>
            <a:r>
              <a:rPr lang="en-US" sz="9630">
                <a:solidFill>
                  <a:srgbClr val="B5838D"/>
                </a:solidFill>
                <a:latin typeface="Faustina Bold"/>
              </a:rPr>
              <a:t>2. Sơ đồ Diagram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a:off x="2939472" y="34925"/>
            <a:ext cx="12815094" cy="10252075"/>
          </a:xfrm>
          <a:custGeom>
            <a:avLst/>
            <a:gdLst/>
            <a:ahLst/>
            <a:cxnLst/>
            <a:rect l="l" t="t" r="r" b="b"/>
            <a:pathLst>
              <a:path w="12815094" h="10252075">
                <a:moveTo>
                  <a:pt x="0" y="0"/>
                </a:moveTo>
                <a:lnTo>
                  <a:pt x="12815094" y="0"/>
                </a:lnTo>
                <a:lnTo>
                  <a:pt x="12815094" y="10252075"/>
                </a:lnTo>
                <a:lnTo>
                  <a:pt x="0" y="10252075"/>
                </a:lnTo>
                <a:lnTo>
                  <a:pt x="0" y="0"/>
                </a:lnTo>
                <a:close/>
              </a:path>
            </a:pathLst>
          </a:custGeom>
          <a:blipFill>
            <a:blip r:embed="rId2"/>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796861" y="-6122862"/>
            <a:ext cx="7814999" cy="12245725"/>
          </a:xfrm>
          <a:custGeom>
            <a:avLst/>
            <a:gdLst/>
            <a:ahLst/>
            <a:cxnLst/>
            <a:rect l="l" t="t" r="r" b="b"/>
            <a:pathLst>
              <a:path w="7814999" h="12245725">
                <a:moveTo>
                  <a:pt x="0" y="0"/>
                </a:moveTo>
                <a:lnTo>
                  <a:pt x="7814999" y="0"/>
                </a:lnTo>
                <a:lnTo>
                  <a:pt x="7814999" y="12245724"/>
                </a:lnTo>
                <a:lnTo>
                  <a:pt x="0" y="122457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Freeform 8"/>
          <p:cNvSpPr/>
          <p:nvPr/>
        </p:nvSpPr>
        <p:spPr>
          <a:xfrm>
            <a:off x="16076645"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TextBox 9"/>
          <p:cNvSpPr txBox="1"/>
          <p:nvPr/>
        </p:nvSpPr>
        <p:spPr>
          <a:xfrm>
            <a:off x="2355328" y="4319413"/>
            <a:ext cx="13672553" cy="1390702"/>
          </a:xfrm>
          <a:prstGeom prst="rect">
            <a:avLst/>
          </a:prstGeom>
        </p:spPr>
        <p:txBody>
          <a:bodyPr lIns="0" tIns="0" rIns="0" bIns="0" rtlCol="0" anchor="t">
            <a:spAutoFit/>
          </a:bodyPr>
          <a:lstStyle/>
          <a:p>
            <a:pPr algn="ctr">
              <a:lnSpc>
                <a:spcPts val="12078"/>
              </a:lnSpc>
            </a:pPr>
            <a:r>
              <a:rPr lang="en-US" sz="8627">
                <a:solidFill>
                  <a:srgbClr val="B5838D"/>
                </a:solidFill>
                <a:latin typeface="Faustina Bold"/>
              </a:rPr>
              <a:t>3. Phần truy vấn dữ liệu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450250" y="-5745155"/>
            <a:ext cx="7461800" cy="11692279"/>
          </a:xfrm>
          <a:custGeom>
            <a:avLst/>
            <a:gdLst/>
            <a:ahLst/>
            <a:cxnLst/>
            <a:rect l="l" t="t" r="r" b="b"/>
            <a:pathLst>
              <a:path w="7461800" h="11692279">
                <a:moveTo>
                  <a:pt x="0" y="0"/>
                </a:moveTo>
                <a:lnTo>
                  <a:pt x="7461800" y="0"/>
                </a:lnTo>
                <a:lnTo>
                  <a:pt x="7461800" y="11692279"/>
                </a:lnTo>
                <a:lnTo>
                  <a:pt x="0" y="1169227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939127" y="2614592"/>
            <a:ext cx="6731551" cy="662940"/>
          </a:xfrm>
          <a:prstGeom prst="rect">
            <a:avLst/>
          </a:prstGeom>
        </p:spPr>
        <p:txBody>
          <a:bodyPr lIns="0" tIns="0" rIns="0" bIns="0" rtlCol="0" anchor="t">
            <a:spAutoFit/>
          </a:bodyPr>
          <a:lstStyle/>
          <a:p>
            <a:pPr algn="just">
              <a:lnSpc>
                <a:spcPts val="5459"/>
              </a:lnSpc>
            </a:pPr>
            <a:r>
              <a:rPr lang="en-US" sz="3899">
                <a:solidFill>
                  <a:srgbClr val="EEA18E"/>
                </a:solidFill>
                <a:latin typeface="Noto Serif Display Bold"/>
              </a:rPr>
              <a:t>3.1 3 câu truy vấn đơn giản</a:t>
            </a:r>
          </a:p>
        </p:txBody>
      </p:sp>
      <p:sp>
        <p:nvSpPr>
          <p:cNvPr id="9" name="TextBox 9"/>
          <p:cNvSpPr txBox="1"/>
          <p:nvPr/>
        </p:nvSpPr>
        <p:spPr>
          <a:xfrm>
            <a:off x="1939126" y="3367109"/>
            <a:ext cx="12005473" cy="574003"/>
          </a:xfrm>
          <a:prstGeom prst="rect">
            <a:avLst/>
          </a:prstGeom>
        </p:spPr>
        <p:txBody>
          <a:bodyPr wrap="square" lIns="0" tIns="0" rIns="0" bIns="0" rtlCol="0" anchor="t">
            <a:spAutoFit/>
          </a:bodyPr>
          <a:lstStyle/>
          <a:p>
            <a:pPr algn="just">
              <a:lnSpc>
                <a:spcPts val="4759"/>
              </a:lnSpc>
            </a:pPr>
            <a:r>
              <a:rPr lang="en-US" sz="3399">
                <a:solidFill>
                  <a:srgbClr val="000000"/>
                </a:solidFill>
                <a:latin typeface="Noto Serif Display Medium" panose="020B0604020202020204"/>
                <a:ea typeface="Noto Serif Display Medium" panose="020B0604020202020204"/>
                <a:cs typeface="Noto Serif Display Medium" panose="020B0604020202020204"/>
              </a:rPr>
              <a:t>a. Hiển thị thông tin của tất cả các phim đang được chiếu:</a:t>
            </a:r>
          </a:p>
        </p:txBody>
      </p:sp>
      <p:sp>
        <p:nvSpPr>
          <p:cNvPr id="10" name="TextBox 10"/>
          <p:cNvSpPr txBox="1"/>
          <p:nvPr/>
        </p:nvSpPr>
        <p:spPr>
          <a:xfrm>
            <a:off x="2632642" y="4046601"/>
            <a:ext cx="13022717" cy="2957830"/>
          </a:xfrm>
          <a:prstGeom prst="rect">
            <a:avLst/>
          </a:prstGeom>
        </p:spPr>
        <p:txBody>
          <a:bodyPr lIns="0" tIns="0" rIns="0" bIns="0" rtlCol="0" anchor="t">
            <a:spAutoFit/>
          </a:bodyPr>
          <a:lstStyle/>
          <a:p>
            <a:pPr>
              <a:lnSpc>
                <a:spcPts val="3919"/>
              </a:lnSpc>
            </a:pPr>
            <a:r>
              <a:rPr lang="en-US" sz="2799">
                <a:solidFill>
                  <a:srgbClr val="000000"/>
                </a:solidFill>
                <a:latin typeface="Noto Serif Display Medium" panose="020B0604020202020204"/>
                <a:ea typeface="Noto Serif Display Medium" panose="020B0604020202020204"/>
                <a:cs typeface="Noto Serif Display Medium" panose="020B0604020202020204"/>
              </a:rPr>
              <a:t>SELECT P.MaPhim, P.TenPhim, P.DaoDien,DSDV.DanhSachDienVien,P.NgayKhoiChieu,LP.LoaiPhim,DP.DangPhim,P.DoTuoi,P.MoTaPhim</a:t>
            </a:r>
          </a:p>
          <a:p>
            <a:pPr>
              <a:lnSpc>
                <a:spcPts val="3919"/>
              </a:lnSpc>
            </a:pPr>
            <a:r>
              <a:rPr lang="en-US" sz="2799">
                <a:solidFill>
                  <a:srgbClr val="000000"/>
                </a:solidFill>
                <a:latin typeface="Noto Serif Display Medium" panose="020B0604020202020204"/>
                <a:ea typeface="Noto Serif Display Medium" panose="020B0604020202020204"/>
                <a:cs typeface="Noto Serif Display Medium" panose="020B0604020202020204"/>
              </a:rPr>
              <a:t>FROM PHIM P, LOAIPHIM LP , DANGPHIM DP, DSDIENVIEN DSDV</a:t>
            </a:r>
          </a:p>
          <a:p>
            <a:pPr>
              <a:lnSpc>
                <a:spcPts val="3919"/>
              </a:lnSpc>
            </a:pPr>
            <a:r>
              <a:rPr lang="en-US" sz="2799">
                <a:solidFill>
                  <a:srgbClr val="000000"/>
                </a:solidFill>
                <a:latin typeface="Noto Serif Display Medium" panose="020B0604020202020204"/>
                <a:ea typeface="Noto Serif Display Medium" panose="020B0604020202020204"/>
                <a:cs typeface="Noto Serif Display Medium" panose="020B0604020202020204"/>
              </a:rPr>
              <a:t>WHERE P.MaLP = LP.MaLP AND P.MaDP = DP.MaDP AND  TinhTrang = 1 AND P.MaDSDV = DSDV.MaDSDV</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400098" y="-5723702"/>
            <a:ext cx="7641727" cy="11974217"/>
          </a:xfrm>
          <a:custGeom>
            <a:avLst/>
            <a:gdLst/>
            <a:ahLst/>
            <a:cxnLst/>
            <a:rect l="l" t="t" r="r" b="b"/>
            <a:pathLst>
              <a:path w="7641727" h="11974217">
                <a:moveTo>
                  <a:pt x="0" y="0"/>
                </a:moveTo>
                <a:lnTo>
                  <a:pt x="7641727" y="0"/>
                </a:lnTo>
                <a:lnTo>
                  <a:pt x="7641727" y="11974216"/>
                </a:lnTo>
                <a:lnTo>
                  <a:pt x="0" y="119742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562073" y="7433282"/>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168484" y="2506289"/>
            <a:ext cx="12943523" cy="465961"/>
          </a:xfrm>
          <a:prstGeom prst="rect">
            <a:avLst/>
          </a:prstGeom>
        </p:spPr>
        <p:txBody>
          <a:bodyPr lIns="0" tIns="0" rIns="0" bIns="0" rtlCol="0" anchor="t">
            <a:spAutoFit/>
          </a:bodyPr>
          <a:lstStyle/>
          <a:p>
            <a:pPr algn="just">
              <a:lnSpc>
                <a:spcPts val="3919"/>
              </a:lnSpc>
            </a:pPr>
            <a:r>
              <a:rPr lang="en-US" sz="2750">
                <a:solidFill>
                  <a:srgbClr val="000000"/>
                </a:solidFill>
                <a:latin typeface="Noto Serif Display Medium" panose="020B0604020202020204"/>
                <a:ea typeface="Noto Serif Display Medium" panose="020B0604020202020204"/>
                <a:cs typeface="Noto Serif Display Medium" panose="020B0604020202020204"/>
              </a:rPr>
              <a:t>b. Hiển thị danh sách các phòng chiếu đang hoạt động trong thời gian hiện tại</a:t>
            </a:r>
          </a:p>
        </p:txBody>
      </p:sp>
      <p:sp>
        <p:nvSpPr>
          <p:cNvPr id="9" name="TextBox 9"/>
          <p:cNvSpPr txBox="1"/>
          <p:nvPr/>
        </p:nvSpPr>
        <p:spPr>
          <a:xfrm>
            <a:off x="2875229" y="3039134"/>
            <a:ext cx="8304967" cy="1966372"/>
          </a:xfrm>
          <a:prstGeom prst="rect">
            <a:avLst/>
          </a:prstGeom>
        </p:spPr>
        <p:txBody>
          <a:bodyPr lIns="0" tIns="0" rIns="0" bIns="0" rtlCol="0" anchor="t">
            <a:spAutoFit/>
          </a:bodyPr>
          <a:lstStyle/>
          <a:p>
            <a:pPr algn="just">
              <a:lnSpc>
                <a:spcPts val="3919"/>
              </a:lnSpc>
            </a:pPr>
            <a:r>
              <a:rPr lang="en-US" sz="2750">
                <a:solidFill>
                  <a:srgbClr val="000000"/>
                </a:solidFill>
                <a:latin typeface="Noto Serif Display Medium" panose="020B0604020202020204"/>
                <a:ea typeface="Noto Serif Display Medium" panose="020B0604020202020204"/>
                <a:cs typeface="Noto Serif Display Medium" panose="020B0604020202020204"/>
              </a:rPr>
              <a:t>SELECT *</a:t>
            </a:r>
          </a:p>
          <a:p>
            <a:pPr algn="just">
              <a:lnSpc>
                <a:spcPts val="3919"/>
              </a:lnSpc>
            </a:pPr>
            <a:r>
              <a:rPr lang="en-US" sz="2750">
                <a:solidFill>
                  <a:srgbClr val="000000"/>
                </a:solidFill>
                <a:latin typeface="Noto Serif Display Medium" panose="020B0604020202020204"/>
                <a:ea typeface="Noto Serif Display Medium" panose="020B0604020202020204"/>
                <a:cs typeface="Noto Serif Display Medium" panose="020B0604020202020204"/>
              </a:rPr>
              <a:t>FROM PHONGCHIEU</a:t>
            </a:r>
          </a:p>
          <a:p>
            <a:pPr algn="just">
              <a:lnSpc>
                <a:spcPts val="3919"/>
              </a:lnSpc>
            </a:pPr>
            <a:r>
              <a:rPr lang="en-US" sz="2750">
                <a:solidFill>
                  <a:srgbClr val="000000"/>
                </a:solidFill>
                <a:latin typeface="Noto Serif Display Medium" panose="020B0604020202020204"/>
                <a:ea typeface="Noto Serif Display Medium" panose="020B0604020202020204"/>
                <a:cs typeface="Noto Serif Display Medium" panose="020B0604020202020204"/>
              </a:rPr>
              <a:t>WHERE GioBatDau &lt;= CAST(GETDATE() AS TIME)</a:t>
            </a:r>
          </a:p>
          <a:p>
            <a:pPr algn="just">
              <a:lnSpc>
                <a:spcPts val="3919"/>
              </a:lnSpc>
            </a:pPr>
            <a:r>
              <a:rPr lang="en-US" sz="2750">
                <a:solidFill>
                  <a:srgbClr val="000000"/>
                </a:solidFill>
                <a:latin typeface="Noto Serif Display Medium" panose="020B0604020202020204"/>
                <a:ea typeface="Noto Serif Display Medium" panose="020B0604020202020204"/>
                <a:cs typeface="Noto Serif Display Medium" panose="020B0604020202020204"/>
              </a:rPr>
              <a:t>AND GioKetThuc &gt;= CAST(GETDATE() AS TIME);</a:t>
            </a:r>
          </a:p>
        </p:txBody>
      </p:sp>
      <p:sp>
        <p:nvSpPr>
          <p:cNvPr id="10" name="TextBox 10"/>
          <p:cNvSpPr txBox="1"/>
          <p:nvPr/>
        </p:nvSpPr>
        <p:spPr>
          <a:xfrm>
            <a:off x="2168484" y="5244578"/>
            <a:ext cx="9778008" cy="465961"/>
          </a:xfrm>
          <a:prstGeom prst="rect">
            <a:avLst/>
          </a:prstGeom>
        </p:spPr>
        <p:txBody>
          <a:bodyPr lIns="0" tIns="0" rIns="0" bIns="0" rtlCol="0" anchor="t">
            <a:spAutoFit/>
          </a:bodyPr>
          <a:lstStyle/>
          <a:p>
            <a:pPr>
              <a:lnSpc>
                <a:spcPts val="3919"/>
              </a:lnSpc>
            </a:pPr>
            <a:r>
              <a:rPr lang="en-US" sz="2750">
                <a:solidFill>
                  <a:srgbClr val="000000"/>
                </a:solidFill>
                <a:latin typeface="Noto Serif Display Medium" panose="020B0604020202020204"/>
                <a:ea typeface="Noto Serif Display Medium" panose="020B0604020202020204"/>
                <a:cs typeface="Noto Serif Display Medium" panose="020B0604020202020204"/>
              </a:rPr>
              <a:t>c. Cho biết danh sách các phim được chiếu trong năm 2024</a:t>
            </a:r>
          </a:p>
        </p:txBody>
      </p:sp>
      <p:sp>
        <p:nvSpPr>
          <p:cNvPr id="11" name="TextBox 11"/>
          <p:cNvSpPr txBox="1"/>
          <p:nvPr/>
        </p:nvSpPr>
        <p:spPr>
          <a:xfrm>
            <a:off x="2875229" y="5771821"/>
            <a:ext cx="13791129" cy="1968039"/>
          </a:xfrm>
          <a:prstGeom prst="rect">
            <a:avLst/>
          </a:prstGeom>
        </p:spPr>
        <p:txBody>
          <a:bodyPr lIns="0" tIns="0" rIns="0" bIns="0" rtlCol="0" anchor="t">
            <a:spAutoFit/>
          </a:bodyPr>
          <a:lstStyle/>
          <a:p>
            <a:pPr algn="just">
              <a:lnSpc>
                <a:spcPts val="3919"/>
              </a:lnSpc>
            </a:pPr>
            <a:r>
              <a:rPr lang="en-US" sz="2799">
                <a:solidFill>
                  <a:srgbClr val="000000"/>
                </a:solidFill>
                <a:latin typeface="Noto Serif Display Medium" panose="020B0604020202020204"/>
                <a:ea typeface="Noto Serif Display Medium" panose="020B0604020202020204"/>
                <a:cs typeface="Noto Serif Display Medium" panose="020B0604020202020204"/>
              </a:rPr>
              <a:t>SELECT DISTINCT P.TenPhim 'Tên Phim', Year(p.NgayKhoiChieu) 'Năm Khởi Chiếu'</a:t>
            </a:r>
          </a:p>
          <a:p>
            <a:pPr algn="just">
              <a:lnSpc>
                <a:spcPts val="3919"/>
              </a:lnSpc>
            </a:pPr>
            <a:r>
              <a:rPr lang="en-US" sz="2799">
                <a:solidFill>
                  <a:srgbClr val="000000"/>
                </a:solidFill>
                <a:latin typeface="Noto Serif Display Medium" panose="020B0604020202020204"/>
                <a:ea typeface="Noto Serif Display Medium" panose="020B0604020202020204"/>
                <a:cs typeface="Noto Serif Display Medium" panose="020B0604020202020204"/>
              </a:rPr>
              <a:t>FROM PHIM P</a:t>
            </a:r>
          </a:p>
          <a:p>
            <a:pPr algn="just">
              <a:lnSpc>
                <a:spcPts val="3919"/>
              </a:lnSpc>
            </a:pPr>
            <a:r>
              <a:rPr lang="en-US" sz="2799">
                <a:solidFill>
                  <a:srgbClr val="000000"/>
                </a:solidFill>
                <a:latin typeface="Noto Serif Display Medium" panose="020B0604020202020204"/>
                <a:ea typeface="Noto Serif Display Medium" panose="020B0604020202020204"/>
                <a:cs typeface="Noto Serif Display Medium" panose="020B0604020202020204"/>
              </a:rPr>
              <a:t>WHERE YEAR(p.NgayKhoiChieu) = 2024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12316"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493232"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744732" y="1422148"/>
            <a:ext cx="10928514" cy="658129"/>
          </a:xfrm>
          <a:prstGeom prst="rect">
            <a:avLst/>
          </a:prstGeom>
        </p:spPr>
        <p:txBody>
          <a:bodyPr wrap="square" lIns="0" tIns="0" rIns="0" bIns="0" rtlCol="0" anchor="t">
            <a:spAutoFit/>
          </a:bodyPr>
          <a:lstStyle/>
          <a:p>
            <a:pPr>
              <a:lnSpc>
                <a:spcPts val="5472"/>
              </a:lnSpc>
            </a:pPr>
            <a:r>
              <a:rPr lang="en-US" sz="3908">
                <a:solidFill>
                  <a:srgbClr val="EEA18E"/>
                </a:solidFill>
                <a:latin typeface="Noto Serif Display Bold"/>
              </a:rPr>
              <a:t>3.2.7 câu truy vấn Aggregate  Funcsions</a:t>
            </a:r>
          </a:p>
        </p:txBody>
      </p:sp>
      <p:sp>
        <p:nvSpPr>
          <p:cNvPr id="9" name="TextBox 9"/>
          <p:cNvSpPr txBox="1"/>
          <p:nvPr/>
        </p:nvSpPr>
        <p:spPr>
          <a:xfrm>
            <a:off x="2695266" y="2087670"/>
            <a:ext cx="9552226" cy="574003"/>
          </a:xfrm>
          <a:prstGeom prst="rect">
            <a:avLst/>
          </a:prstGeom>
        </p:spPr>
        <p:txBody>
          <a:bodyPr lIns="0" tIns="0" rIns="0" bIns="0" rtlCol="0" anchor="t">
            <a:spAutoFit/>
          </a:bodyPr>
          <a:lstStyle/>
          <a:p>
            <a:pPr>
              <a:lnSpc>
                <a:spcPts val="4847"/>
              </a:lnSpc>
            </a:pPr>
            <a:r>
              <a:rPr lang="en-US" sz="3400">
                <a:solidFill>
                  <a:srgbClr val="000000"/>
                </a:solidFill>
                <a:latin typeface="Noto Serif Display Medium" panose="020B0604020202020204"/>
                <a:ea typeface="Noto Serif Display Medium" panose="020B0604020202020204"/>
                <a:cs typeface="Noto Serif Display Medium" panose="020B0604020202020204"/>
              </a:rPr>
              <a:t>a. Đếm số lượng vé bán được trong ngày bất kì</a:t>
            </a:r>
          </a:p>
        </p:txBody>
      </p:sp>
      <p:sp>
        <p:nvSpPr>
          <p:cNvPr id="10" name="TextBox 10"/>
          <p:cNvSpPr txBox="1"/>
          <p:nvPr/>
        </p:nvSpPr>
        <p:spPr>
          <a:xfrm>
            <a:off x="3391610" y="2681344"/>
            <a:ext cx="8458863" cy="1579791"/>
          </a:xfrm>
          <a:prstGeom prst="rect">
            <a:avLst/>
          </a:prstGeom>
        </p:spPr>
        <p:txBody>
          <a:bodyPr lIns="0" tIns="0" rIns="0" bIns="0" rtlCol="0" anchor="t">
            <a:spAutoFit/>
          </a:bodyPr>
          <a:lstStyle/>
          <a:p>
            <a:pPr algn="just">
              <a:lnSpc>
                <a:spcPts val="4179"/>
              </a:lnSpc>
              <a:spcBef>
                <a:spcPct val="0"/>
              </a:spcBef>
            </a:pPr>
            <a:r>
              <a:rPr lang="en-US" sz="2985">
                <a:solidFill>
                  <a:srgbClr val="000000"/>
                </a:solidFill>
                <a:latin typeface="Noto Serif Display Medium" panose="020B0604020202020204"/>
                <a:ea typeface="Noto Serif Display Medium" panose="020B0604020202020204"/>
                <a:cs typeface="Noto Serif Display Medium" panose="020B0604020202020204"/>
              </a:rPr>
              <a:t>SELECT COUNT(MaVe) AS 'Số lượng vé bán'</a:t>
            </a:r>
          </a:p>
          <a:p>
            <a:pPr algn="just">
              <a:lnSpc>
                <a:spcPts val="4179"/>
              </a:lnSpc>
              <a:spcBef>
                <a:spcPct val="0"/>
              </a:spcBef>
            </a:pPr>
            <a:r>
              <a:rPr lang="en-US" sz="2985">
                <a:solidFill>
                  <a:srgbClr val="000000"/>
                </a:solidFill>
                <a:latin typeface="Noto Serif Display Medium" panose="020B0604020202020204"/>
                <a:ea typeface="Noto Serif Display Medium" panose="020B0604020202020204"/>
                <a:cs typeface="Noto Serif Display Medium" panose="020B0604020202020204"/>
              </a:rPr>
              <a:t>FROM VEPHIM</a:t>
            </a:r>
          </a:p>
          <a:p>
            <a:pPr algn="just">
              <a:lnSpc>
                <a:spcPts val="4179"/>
              </a:lnSpc>
              <a:spcBef>
                <a:spcPct val="0"/>
              </a:spcBef>
            </a:pPr>
            <a:r>
              <a:rPr lang="en-US" sz="2985">
                <a:solidFill>
                  <a:srgbClr val="000000"/>
                </a:solidFill>
                <a:latin typeface="Noto Serif Display Medium" panose="020B0604020202020204"/>
                <a:ea typeface="Noto Serif Display Medium" panose="020B0604020202020204"/>
                <a:cs typeface="Noto Serif Display Medium" panose="020B0604020202020204"/>
              </a:rPr>
              <a:t>WHERE NgayBan = '2024/03/11';</a:t>
            </a:r>
          </a:p>
        </p:txBody>
      </p:sp>
      <p:sp>
        <p:nvSpPr>
          <p:cNvPr id="11" name="TextBox 11"/>
          <p:cNvSpPr txBox="1"/>
          <p:nvPr/>
        </p:nvSpPr>
        <p:spPr>
          <a:xfrm>
            <a:off x="2695266" y="4426463"/>
            <a:ext cx="10977980" cy="574003"/>
          </a:xfrm>
          <a:prstGeom prst="rect">
            <a:avLst/>
          </a:prstGeom>
        </p:spPr>
        <p:txBody>
          <a:bodyPr lIns="0" tIns="0" rIns="0" bIns="0" rtlCol="0" anchor="t">
            <a:spAutoFit/>
          </a:bodyPr>
          <a:lstStyle/>
          <a:p>
            <a:pPr>
              <a:lnSpc>
                <a:spcPts val="4847"/>
              </a:lnSpc>
            </a:pPr>
            <a:r>
              <a:rPr lang="en-US" sz="3400">
                <a:solidFill>
                  <a:srgbClr val="000000"/>
                </a:solidFill>
                <a:latin typeface="Noto Serif Display Medium" panose="020B0604020202020204"/>
                <a:ea typeface="Noto Serif Display Medium" panose="020B0604020202020204"/>
                <a:cs typeface="Noto Serif Display Medium" panose="020B0604020202020204"/>
              </a:rPr>
              <a:t>b. Tính tổng doanh thu từ bán vé trong tháng hiện tại</a:t>
            </a:r>
          </a:p>
        </p:txBody>
      </p:sp>
      <p:sp>
        <p:nvSpPr>
          <p:cNvPr id="12" name="TextBox 12"/>
          <p:cNvSpPr txBox="1"/>
          <p:nvPr/>
        </p:nvSpPr>
        <p:spPr>
          <a:xfrm>
            <a:off x="3391610" y="5038189"/>
            <a:ext cx="8633771" cy="2531527"/>
          </a:xfrm>
          <a:prstGeom prst="rect">
            <a:avLst/>
          </a:prstGeom>
        </p:spPr>
        <p:txBody>
          <a:bodyPr lIns="0" tIns="0" rIns="0" bIns="0" rtlCol="0" anchor="t">
            <a:spAutoFit/>
          </a:bodyPr>
          <a:lstStyle/>
          <a:p>
            <a:pPr algn="just">
              <a:lnSpc>
                <a:spcPts val="4023"/>
              </a:lnSpc>
              <a:spcBef>
                <a:spcPct val="0"/>
              </a:spcBef>
            </a:pPr>
            <a:r>
              <a:rPr lang="en-US" sz="2874">
                <a:solidFill>
                  <a:srgbClr val="000000"/>
                </a:solidFill>
                <a:latin typeface="Noto Serif Display Medium" panose="020B0604020202020204"/>
                <a:ea typeface="Noto Serif Display Medium" panose="020B0604020202020204"/>
                <a:cs typeface="Noto Serif Display Medium" panose="020B0604020202020204"/>
              </a:rPr>
              <a:t>SELECT SUM(GiaVe) AS 'Tổng danh thu'</a:t>
            </a:r>
          </a:p>
          <a:p>
            <a:pPr algn="just">
              <a:lnSpc>
                <a:spcPts val="4023"/>
              </a:lnSpc>
              <a:spcBef>
                <a:spcPct val="0"/>
              </a:spcBef>
            </a:pPr>
            <a:r>
              <a:rPr lang="en-US" sz="2874">
                <a:solidFill>
                  <a:srgbClr val="000000"/>
                </a:solidFill>
                <a:latin typeface="Noto Serif Display Medium" panose="020B0604020202020204"/>
                <a:ea typeface="Noto Serif Display Medium" panose="020B0604020202020204"/>
                <a:cs typeface="Noto Serif Display Medium" panose="020B0604020202020204"/>
              </a:rPr>
              <a:t>FROM VEPHIM</a:t>
            </a:r>
          </a:p>
          <a:p>
            <a:pPr algn="just">
              <a:lnSpc>
                <a:spcPts val="4023"/>
              </a:lnSpc>
              <a:spcBef>
                <a:spcPct val="0"/>
              </a:spcBef>
            </a:pPr>
            <a:r>
              <a:rPr lang="en-US" sz="2874">
                <a:solidFill>
                  <a:srgbClr val="000000"/>
                </a:solidFill>
                <a:latin typeface="Noto Serif Display Medium" panose="020B0604020202020204"/>
                <a:ea typeface="Noto Serif Display Medium" panose="020B0604020202020204"/>
                <a:cs typeface="Noto Serif Display Medium" panose="020B0604020202020204"/>
              </a:rPr>
              <a:t>WHERE MONTH(NgayBan) = MONTH(GETDATE())</a:t>
            </a:r>
          </a:p>
          <a:p>
            <a:pPr algn="just">
              <a:lnSpc>
                <a:spcPts val="4023"/>
              </a:lnSpc>
              <a:spcBef>
                <a:spcPct val="0"/>
              </a:spcBef>
            </a:pPr>
            <a:r>
              <a:rPr lang="en-US" sz="2874">
                <a:solidFill>
                  <a:srgbClr val="000000"/>
                </a:solidFill>
                <a:latin typeface="Noto Serif Display Medium" panose="020B0604020202020204"/>
                <a:ea typeface="Noto Serif Display Medium" panose="020B0604020202020204"/>
                <a:cs typeface="Noto Serif Display Medium" panose="020B0604020202020204"/>
              </a:rPr>
              <a:t>AND YEAR(NgayBan) = YEAR(GETDATE());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763221" y="2729443"/>
            <a:ext cx="12761558" cy="538545"/>
          </a:xfrm>
          <a:prstGeom prst="rect">
            <a:avLst/>
          </a:prstGeom>
        </p:spPr>
        <p:txBody>
          <a:bodyPr lIns="0" tIns="0" rIns="0" bIns="0" rtlCol="0" anchor="t">
            <a:spAutoFit/>
          </a:bodyPr>
          <a:lstStyle/>
          <a:p>
            <a:pPr>
              <a:lnSpc>
                <a:spcPts val="4549"/>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c. Tính trung bình số lượng vé bán được mỗi ngày trong tuần qua </a:t>
            </a:r>
          </a:p>
        </p:txBody>
      </p:sp>
      <p:sp>
        <p:nvSpPr>
          <p:cNvPr id="9" name="TextBox 9"/>
          <p:cNvSpPr txBox="1"/>
          <p:nvPr/>
        </p:nvSpPr>
        <p:spPr>
          <a:xfrm>
            <a:off x="3733800" y="3305030"/>
            <a:ext cx="11386508" cy="4353115"/>
          </a:xfrm>
          <a:prstGeom prst="rect">
            <a:avLst/>
          </a:prstGeom>
        </p:spPr>
        <p:txBody>
          <a:bodyPr lIns="0" tIns="0" rIns="0" bIns="0" rtlCol="0" anchor="t">
            <a:spAutoFit/>
          </a:bodyPr>
          <a:lstStyle/>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SELECT AVG(Ve_Ban_Hang_Ngay) AS N'Trung bình số lượng vé bán được mỗi ngày trong tuần qua'</a:t>
            </a:r>
          </a:p>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FROM (</a:t>
            </a:r>
          </a:p>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 SELECT COUNT(*) AS Ve_Ban_Hang_Ngay</a:t>
            </a:r>
          </a:p>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 FROM VEPHIM</a:t>
            </a:r>
          </a:p>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WHERE NgayBan BETWEEN DATEADD(day, -6, GETDATE()) AND GETDATE()</a:t>
            </a:r>
          </a:p>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 GROUP BY CONVERT(DATE, NgayBan)</a:t>
            </a:r>
          </a:p>
          <a:p>
            <a:pPr>
              <a:lnSpc>
                <a:spcPts val="3778"/>
              </a:lnSpc>
              <a:spcBef>
                <a:spcPct val="0"/>
              </a:spcBef>
            </a:pPr>
            <a:r>
              <a:rPr lang="en-US" sz="2698">
                <a:solidFill>
                  <a:srgbClr val="000000"/>
                </a:solidFill>
                <a:latin typeface="Noto Serif Display Medium" panose="020B0604020202020204"/>
                <a:ea typeface="Noto Serif Display Medium" panose="020B0604020202020204"/>
                <a:cs typeface="Noto Serif Display Medium" panose="020B0604020202020204"/>
              </a:rPr>
              <a:t>) AS subquery;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3086441"/>
            <a:ext cx="12823385" cy="607795"/>
          </a:xfrm>
          <a:prstGeom prst="rect">
            <a:avLst/>
          </a:prstGeom>
        </p:spPr>
        <p:txBody>
          <a:bodyPr lIns="0" tIns="0" rIns="0" bIns="0" rtlCol="0" anchor="t">
            <a:spAutoFit/>
          </a:bodyPr>
          <a:lstStyle/>
          <a:p>
            <a:pPr algn="just">
              <a:lnSpc>
                <a:spcPts val="5081"/>
              </a:lnSpc>
            </a:pPr>
            <a:r>
              <a:rPr lang="en-US" sz="3550">
                <a:solidFill>
                  <a:srgbClr val="000000"/>
                </a:solidFill>
                <a:latin typeface="Noto Serif Display Medium" panose="020B0604020202020204"/>
                <a:ea typeface="Noto Serif Display Medium" panose="020B0604020202020204"/>
                <a:cs typeface="Noto Serif Display Medium" panose="020B0604020202020204"/>
              </a:rPr>
              <a:t>d. Tìm phim có số lượng vé bán nhiều nhất trong tháng này</a:t>
            </a:r>
          </a:p>
        </p:txBody>
      </p:sp>
      <p:sp>
        <p:nvSpPr>
          <p:cNvPr id="9" name="TextBox 9"/>
          <p:cNvSpPr txBox="1"/>
          <p:nvPr/>
        </p:nvSpPr>
        <p:spPr>
          <a:xfrm>
            <a:off x="3633061" y="3795226"/>
            <a:ext cx="10278550" cy="3913700"/>
          </a:xfrm>
          <a:prstGeom prst="rect">
            <a:avLst/>
          </a:prstGeom>
        </p:spPr>
        <p:txBody>
          <a:bodyPr lIns="0" tIns="0" rIns="0" bIns="0" rtlCol="0" anchor="t">
            <a:spAutoFit/>
          </a:bodyPr>
          <a:lstStyle/>
          <a:p>
            <a:pPr>
              <a:lnSpc>
                <a:spcPts val="4448"/>
              </a:lnSpc>
            </a:pPr>
            <a:r>
              <a:rPr lang="en-US" sz="3177">
                <a:solidFill>
                  <a:srgbClr val="000000"/>
                </a:solidFill>
                <a:latin typeface="Noto Serif Display Medium" panose="020B0604020202020204"/>
                <a:ea typeface="Noto Serif Display Medium" panose="020B0604020202020204"/>
                <a:cs typeface="Noto Serif Display Medium" panose="020B0604020202020204"/>
              </a:rPr>
              <a:t>SELECT TOP 1 MaPhim, COUNT(*) AS 'Số lượng vé bán'</a:t>
            </a:r>
          </a:p>
          <a:p>
            <a:pPr>
              <a:lnSpc>
                <a:spcPts val="4448"/>
              </a:lnSpc>
            </a:pPr>
            <a:r>
              <a:rPr lang="en-US" sz="3177">
                <a:solidFill>
                  <a:srgbClr val="000000"/>
                </a:solidFill>
                <a:latin typeface="Noto Serif Display Medium" panose="020B0604020202020204"/>
                <a:ea typeface="Noto Serif Display Medium" panose="020B0604020202020204"/>
                <a:cs typeface="Noto Serif Display Medium" panose="020B0604020202020204"/>
              </a:rPr>
              <a:t>FROM VEPHIM</a:t>
            </a:r>
          </a:p>
          <a:p>
            <a:pPr>
              <a:lnSpc>
                <a:spcPts val="4448"/>
              </a:lnSpc>
            </a:pPr>
            <a:r>
              <a:rPr lang="en-US" sz="3177">
                <a:solidFill>
                  <a:srgbClr val="000000"/>
                </a:solidFill>
                <a:latin typeface="Noto Serif Display Medium" panose="020B0604020202020204"/>
                <a:ea typeface="Noto Serif Display Medium" panose="020B0604020202020204"/>
                <a:cs typeface="Noto Serif Display Medium" panose="020B0604020202020204"/>
              </a:rPr>
              <a:t>WHERE MONTH(NgayBan) = MONTH(GETDATE())</a:t>
            </a:r>
          </a:p>
          <a:p>
            <a:pPr>
              <a:lnSpc>
                <a:spcPts val="4448"/>
              </a:lnSpc>
            </a:pPr>
            <a:r>
              <a:rPr lang="en-US" sz="3177">
                <a:solidFill>
                  <a:srgbClr val="000000"/>
                </a:solidFill>
                <a:latin typeface="Noto Serif Display Medium" panose="020B0604020202020204"/>
                <a:ea typeface="Noto Serif Display Medium" panose="020B0604020202020204"/>
                <a:cs typeface="Noto Serif Display Medium" panose="020B0604020202020204"/>
              </a:rPr>
              <a:t>AND YEAR(NgayBan) = YEAR(GETDATE())</a:t>
            </a:r>
          </a:p>
          <a:p>
            <a:pPr>
              <a:lnSpc>
                <a:spcPts val="4448"/>
              </a:lnSpc>
            </a:pPr>
            <a:r>
              <a:rPr lang="en-US" sz="3177">
                <a:solidFill>
                  <a:srgbClr val="000000"/>
                </a:solidFill>
                <a:latin typeface="Noto Serif Display Medium" panose="020B0604020202020204"/>
                <a:ea typeface="Noto Serif Display Medium" panose="020B0604020202020204"/>
                <a:cs typeface="Noto Serif Display Medium" panose="020B0604020202020204"/>
              </a:rPr>
              <a:t>GROUP BY MaPhim</a:t>
            </a:r>
          </a:p>
          <a:p>
            <a:pPr>
              <a:lnSpc>
                <a:spcPts val="4448"/>
              </a:lnSpc>
            </a:pPr>
            <a:r>
              <a:rPr lang="en-US" sz="3177">
                <a:solidFill>
                  <a:srgbClr val="000000"/>
                </a:solidFill>
                <a:latin typeface="Noto Serif Display Medium" panose="020B0604020202020204"/>
                <a:ea typeface="Noto Serif Display Medium" panose="020B0604020202020204"/>
                <a:cs typeface="Noto Serif Display Medium" panose="020B0604020202020204"/>
              </a:rPr>
              <a:t>ORDER BY [Số lượng vé bán] DESC;</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4630400"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1670294" y="1689045"/>
            <a:ext cx="11958538" cy="1282827"/>
          </a:xfrm>
          <a:prstGeom prst="rect">
            <a:avLst/>
          </a:prstGeom>
        </p:spPr>
        <p:txBody>
          <a:bodyPr lIns="0" tIns="0" rIns="0" bIns="0" rtlCol="0" anchor="t">
            <a:spAutoFit/>
          </a:bodyPr>
          <a:lstStyle/>
          <a:p>
            <a:pPr>
              <a:lnSpc>
                <a:spcPts val="9630"/>
              </a:lnSpc>
            </a:pPr>
            <a:r>
              <a:rPr lang="en-US" sz="9630">
                <a:solidFill>
                  <a:srgbClr val="B5838D"/>
                </a:solidFill>
                <a:latin typeface="Faustina Bold"/>
              </a:rPr>
              <a:t>Thành viên nhóm</a:t>
            </a:r>
          </a:p>
        </p:txBody>
      </p:sp>
      <p:sp>
        <p:nvSpPr>
          <p:cNvPr id="12" name="TextBox 12"/>
          <p:cNvSpPr txBox="1"/>
          <p:nvPr/>
        </p:nvSpPr>
        <p:spPr>
          <a:xfrm>
            <a:off x="4400087" y="3524322"/>
            <a:ext cx="6498951" cy="445770"/>
          </a:xfrm>
          <a:prstGeom prst="rect">
            <a:avLst/>
          </a:prstGeom>
        </p:spPr>
        <p:txBody>
          <a:bodyPr lIns="0" tIns="0" rIns="0" bIns="0" rtlCol="0" anchor="t">
            <a:spAutoFit/>
          </a:bodyPr>
          <a:lstStyle/>
          <a:p>
            <a:pPr algn="just">
              <a:lnSpc>
                <a:spcPts val="3300"/>
              </a:lnSpc>
            </a:pPr>
            <a:r>
              <a:rPr lang="en-US" sz="3300">
                <a:solidFill>
                  <a:srgbClr val="805A62"/>
                </a:solidFill>
                <a:latin typeface="Noto Sans Bold"/>
              </a:rPr>
              <a:t>Lê Thanh Tùng - 63132783</a:t>
            </a:r>
          </a:p>
        </p:txBody>
      </p:sp>
      <p:sp>
        <p:nvSpPr>
          <p:cNvPr id="13" name="TextBox 13"/>
          <p:cNvSpPr txBox="1"/>
          <p:nvPr/>
        </p:nvSpPr>
        <p:spPr>
          <a:xfrm>
            <a:off x="4400087" y="5267582"/>
            <a:ext cx="6498951" cy="445770"/>
          </a:xfrm>
          <a:prstGeom prst="rect">
            <a:avLst/>
          </a:prstGeom>
        </p:spPr>
        <p:txBody>
          <a:bodyPr lIns="0" tIns="0" rIns="0" bIns="0" rtlCol="0" anchor="t">
            <a:spAutoFit/>
          </a:bodyPr>
          <a:lstStyle/>
          <a:p>
            <a:pPr algn="just">
              <a:lnSpc>
                <a:spcPts val="3300"/>
              </a:lnSpc>
            </a:pPr>
            <a:r>
              <a:rPr lang="en-US" sz="3300">
                <a:solidFill>
                  <a:srgbClr val="805A62"/>
                </a:solidFill>
                <a:latin typeface="Noto Sans"/>
              </a:rPr>
              <a:t>Trần Đăng Khoa - 63134335</a:t>
            </a:r>
          </a:p>
        </p:txBody>
      </p:sp>
      <p:sp>
        <p:nvSpPr>
          <p:cNvPr id="14" name="Freeform 14"/>
          <p:cNvSpPr/>
          <p:nvPr/>
        </p:nvSpPr>
        <p:spPr>
          <a:xfrm>
            <a:off x="-4355123" y="1618812"/>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5" name="TextBox 15"/>
          <p:cNvSpPr txBox="1"/>
          <p:nvPr/>
        </p:nvSpPr>
        <p:spPr>
          <a:xfrm>
            <a:off x="4400087" y="6141977"/>
            <a:ext cx="6498951" cy="445770"/>
          </a:xfrm>
          <a:prstGeom prst="rect">
            <a:avLst/>
          </a:prstGeom>
        </p:spPr>
        <p:txBody>
          <a:bodyPr lIns="0" tIns="0" rIns="0" bIns="0" rtlCol="0" anchor="t">
            <a:spAutoFit/>
          </a:bodyPr>
          <a:lstStyle/>
          <a:p>
            <a:pPr algn="just">
              <a:lnSpc>
                <a:spcPts val="3300"/>
              </a:lnSpc>
            </a:pPr>
            <a:r>
              <a:rPr lang="en-US" sz="3300">
                <a:solidFill>
                  <a:srgbClr val="805A62"/>
                </a:solidFill>
                <a:latin typeface="Noto Sans"/>
              </a:rPr>
              <a:t>Nguyễn Thành Nhân - 63134898</a:t>
            </a:r>
          </a:p>
        </p:txBody>
      </p:sp>
      <p:sp>
        <p:nvSpPr>
          <p:cNvPr id="16" name="TextBox 16"/>
          <p:cNvSpPr txBox="1"/>
          <p:nvPr/>
        </p:nvSpPr>
        <p:spPr>
          <a:xfrm>
            <a:off x="4400087" y="4395952"/>
            <a:ext cx="6498951" cy="445770"/>
          </a:xfrm>
          <a:prstGeom prst="rect">
            <a:avLst/>
          </a:prstGeom>
        </p:spPr>
        <p:txBody>
          <a:bodyPr lIns="0" tIns="0" rIns="0" bIns="0" rtlCol="0" anchor="t">
            <a:spAutoFit/>
          </a:bodyPr>
          <a:lstStyle/>
          <a:p>
            <a:pPr algn="just">
              <a:lnSpc>
                <a:spcPts val="3300"/>
              </a:lnSpc>
            </a:pPr>
            <a:r>
              <a:rPr lang="en-US" sz="3300">
                <a:solidFill>
                  <a:srgbClr val="805A62"/>
                </a:solidFill>
                <a:latin typeface="Noto Sans"/>
              </a:rPr>
              <a:t>Nguyễn Quang Đạt - 63131916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442567" y="1850372"/>
            <a:ext cx="11944350" cy="501419"/>
          </a:xfrm>
          <a:prstGeom prst="rect">
            <a:avLst/>
          </a:prstGeom>
        </p:spPr>
        <p:txBody>
          <a:bodyPr lIns="0" tIns="0" rIns="0" bIns="0" rtlCol="0" anchor="t">
            <a:spAutoFit/>
          </a:bodyPr>
          <a:lstStyle/>
          <a:p>
            <a:pPr algn="just">
              <a:lnSpc>
                <a:spcPts val="4200"/>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e. Tính số lượng vé bán được cho mỗi loại ghế trong ngày hôm nay </a:t>
            </a:r>
          </a:p>
        </p:txBody>
      </p:sp>
      <p:sp>
        <p:nvSpPr>
          <p:cNvPr id="9" name="TextBox 9"/>
          <p:cNvSpPr txBox="1"/>
          <p:nvPr/>
        </p:nvSpPr>
        <p:spPr>
          <a:xfrm>
            <a:off x="3111741" y="2492333"/>
            <a:ext cx="8737759" cy="2339679"/>
          </a:xfrm>
          <a:prstGeom prst="rect">
            <a:avLst/>
          </a:prstGeom>
        </p:spPr>
        <p:txBody>
          <a:bodyPr lIns="0" tIns="0" rIns="0" bIns="0" rtlCol="0" anchor="t">
            <a:spAutoFit/>
          </a:bodyPr>
          <a:lstStyle/>
          <a:p>
            <a:pPr>
              <a:lnSpc>
                <a:spcPts val="3742"/>
              </a:lnSpc>
              <a:spcBef>
                <a:spcPct val="0"/>
              </a:spcBef>
            </a:pPr>
            <a:r>
              <a:rPr lang="en-US" sz="2600">
                <a:solidFill>
                  <a:srgbClr val="000000"/>
                </a:solidFill>
                <a:latin typeface="Noto Serif Display Medium" panose="020B0604020202020204"/>
                <a:ea typeface="Noto Serif Display Medium" panose="020B0604020202020204"/>
                <a:cs typeface="Noto Serif Display Medium" panose="020B0604020202020204"/>
              </a:rPr>
              <a:t>SELECT LoaiGhe 'Loại Ghế', COUNT(*) AS 'Số lượng ghế'</a:t>
            </a:r>
          </a:p>
          <a:p>
            <a:pPr>
              <a:lnSpc>
                <a:spcPts val="3742"/>
              </a:lnSpc>
              <a:spcBef>
                <a:spcPct val="0"/>
              </a:spcBef>
            </a:pPr>
            <a:r>
              <a:rPr lang="en-US" sz="2600">
                <a:solidFill>
                  <a:srgbClr val="000000"/>
                </a:solidFill>
                <a:latin typeface="Noto Serif Display Medium" panose="020B0604020202020204"/>
                <a:ea typeface="Noto Serif Display Medium" panose="020B0604020202020204"/>
                <a:cs typeface="Noto Serif Display Medium" panose="020B0604020202020204"/>
              </a:rPr>
              <a:t>FROM VEPHIM</a:t>
            </a:r>
          </a:p>
          <a:p>
            <a:pPr>
              <a:lnSpc>
                <a:spcPts val="3742"/>
              </a:lnSpc>
              <a:spcBef>
                <a:spcPct val="0"/>
              </a:spcBef>
            </a:pPr>
            <a:r>
              <a:rPr lang="en-US" sz="2600">
                <a:solidFill>
                  <a:srgbClr val="000000"/>
                </a:solidFill>
                <a:latin typeface="Noto Serif Display Medium" panose="020B0604020202020204"/>
                <a:ea typeface="Noto Serif Display Medium" panose="020B0604020202020204"/>
                <a:cs typeface="Noto Serif Display Medium" panose="020B0604020202020204"/>
              </a:rPr>
              <a:t>JOIN GHE ON VEPHIM.Ghe = GHE.MaGhe</a:t>
            </a:r>
          </a:p>
          <a:p>
            <a:pPr>
              <a:lnSpc>
                <a:spcPts val="3742"/>
              </a:lnSpc>
              <a:spcBef>
                <a:spcPct val="0"/>
              </a:spcBef>
            </a:pPr>
            <a:r>
              <a:rPr lang="en-US" sz="2600">
                <a:solidFill>
                  <a:srgbClr val="000000"/>
                </a:solidFill>
                <a:latin typeface="Noto Serif Display Medium" panose="020B0604020202020204"/>
                <a:ea typeface="Noto Serif Display Medium" panose="020B0604020202020204"/>
                <a:cs typeface="Noto Serif Display Medium" panose="020B0604020202020204"/>
              </a:rPr>
              <a:t>WHERE NgayBan = CAST(GETDATE() AS DATE)</a:t>
            </a:r>
          </a:p>
          <a:p>
            <a:pPr>
              <a:lnSpc>
                <a:spcPts val="3742"/>
              </a:lnSpc>
              <a:spcBef>
                <a:spcPct val="0"/>
              </a:spcBef>
            </a:pPr>
            <a:r>
              <a:rPr lang="en-US" sz="2600">
                <a:solidFill>
                  <a:srgbClr val="000000"/>
                </a:solidFill>
                <a:latin typeface="Noto Serif Display Medium" panose="020B0604020202020204"/>
                <a:ea typeface="Noto Serif Display Medium" panose="020B0604020202020204"/>
                <a:cs typeface="Noto Serif Display Medium" panose="020B0604020202020204"/>
              </a:rPr>
              <a:t>GROUP BY LoaiGhe;</a:t>
            </a:r>
          </a:p>
        </p:txBody>
      </p:sp>
      <p:sp>
        <p:nvSpPr>
          <p:cNvPr id="10" name="TextBox 10"/>
          <p:cNvSpPr txBox="1"/>
          <p:nvPr/>
        </p:nvSpPr>
        <p:spPr>
          <a:xfrm>
            <a:off x="2442567" y="4939031"/>
            <a:ext cx="10054233" cy="537845"/>
          </a:xfrm>
          <a:prstGeom prst="rect">
            <a:avLst/>
          </a:prstGeom>
        </p:spPr>
        <p:txBody>
          <a:bodyPr wrap="square" lIns="0" tIns="0" rIns="0" bIns="0" rtlCol="0" anchor="t">
            <a:spAutoFit/>
          </a:bodyPr>
          <a:lstStyle/>
          <a:p>
            <a:pPr algn="just">
              <a:lnSpc>
                <a:spcPts val="4480"/>
              </a:lnSpc>
            </a:pPr>
            <a:r>
              <a:rPr lang="en-US" sz="3000">
                <a:solidFill>
                  <a:srgbClr val="000000"/>
                </a:solidFill>
                <a:latin typeface="Noto Serif Display Medium" panose="020B0604020202020204"/>
                <a:ea typeface="Noto Serif Display Medium" panose="020B0604020202020204"/>
                <a:cs typeface="Noto Serif Display Medium" panose="020B0604020202020204"/>
              </a:rPr>
              <a:t>f. Tính tổng doanh thu từ bán vé trong tháng trước</a:t>
            </a:r>
          </a:p>
        </p:txBody>
      </p:sp>
      <p:sp>
        <p:nvSpPr>
          <p:cNvPr id="11" name="TextBox 11"/>
          <p:cNvSpPr txBox="1"/>
          <p:nvPr/>
        </p:nvSpPr>
        <p:spPr>
          <a:xfrm>
            <a:off x="3111741" y="5600700"/>
            <a:ext cx="11593354" cy="1865191"/>
          </a:xfrm>
          <a:prstGeom prst="rect">
            <a:avLst/>
          </a:prstGeom>
        </p:spPr>
        <p:txBody>
          <a:bodyPr lIns="0" tIns="0" rIns="0" bIns="0" rtlCol="0" anchor="t">
            <a:spAutoFit/>
          </a:bodyPr>
          <a:lstStyle/>
          <a:p>
            <a:pPr>
              <a:lnSpc>
                <a:spcPts val="3742"/>
              </a:lnSpc>
              <a:spcBef>
                <a:spcPct val="0"/>
              </a:spcBef>
            </a:pPr>
            <a:r>
              <a:rPr lang="en-US" sz="2600">
                <a:latin typeface="Noto Serif Display Medium" panose="020B0604020202020204"/>
                <a:ea typeface="Noto Serif Display Medium" panose="020B0604020202020204"/>
                <a:cs typeface="Noto Serif Display Medium" panose="020B0604020202020204"/>
              </a:rPr>
              <a:t>SELECT SUM(GiaVe) AS 'Tổng doanh thu'</a:t>
            </a:r>
          </a:p>
          <a:p>
            <a:pPr>
              <a:lnSpc>
                <a:spcPts val="3742"/>
              </a:lnSpc>
              <a:spcBef>
                <a:spcPct val="0"/>
              </a:spcBef>
            </a:pPr>
            <a:r>
              <a:rPr lang="en-US" sz="2600">
                <a:latin typeface="Noto Serif Display Medium" panose="020B0604020202020204"/>
                <a:ea typeface="Noto Serif Display Medium" panose="020B0604020202020204"/>
                <a:cs typeface="Noto Serif Display Medium" panose="020B0604020202020204"/>
              </a:rPr>
              <a:t>FROM VEPHIM</a:t>
            </a:r>
          </a:p>
          <a:p>
            <a:pPr>
              <a:lnSpc>
                <a:spcPts val="3742"/>
              </a:lnSpc>
              <a:spcBef>
                <a:spcPct val="0"/>
              </a:spcBef>
            </a:pPr>
            <a:r>
              <a:rPr lang="en-US" sz="2600">
                <a:latin typeface="Noto Serif Display Medium" panose="020B0604020202020204"/>
                <a:ea typeface="Noto Serif Display Medium" panose="020B0604020202020204"/>
                <a:cs typeface="Noto Serif Display Medium" panose="020B0604020202020204"/>
              </a:rPr>
              <a:t>WHERE MONTH(NgayBan) = MONTH(DATEADD(month, -1, GETDATE()))</a:t>
            </a:r>
          </a:p>
          <a:p>
            <a:pPr>
              <a:lnSpc>
                <a:spcPts val="3742"/>
              </a:lnSpc>
              <a:spcBef>
                <a:spcPct val="0"/>
              </a:spcBef>
            </a:pPr>
            <a:r>
              <a:rPr lang="en-US" sz="2600">
                <a:latin typeface="Noto Serif Display Medium" panose="020B0604020202020204"/>
                <a:ea typeface="Noto Serif Display Medium" panose="020B0604020202020204"/>
                <a:cs typeface="Noto Serif Display Medium" panose="020B0604020202020204"/>
              </a:rPr>
              <a:t>AND YEAR(NgayBan) = YEAR(DATEADD(month, -1, GETDATE()));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3640751"/>
            <a:ext cx="12570500" cy="572336"/>
          </a:xfrm>
          <a:prstGeom prst="rect">
            <a:avLst/>
          </a:prstGeom>
        </p:spPr>
        <p:txBody>
          <a:bodyPr lIns="0" tIns="0" rIns="0" bIns="0" rtlCol="0" anchor="t">
            <a:spAutoFit/>
          </a:bodyPr>
          <a:lstStyle/>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 Tính số lượng vé bán được cho mỗi giờ trong ngày hôm nay </a:t>
            </a:r>
          </a:p>
        </p:txBody>
      </p:sp>
      <p:sp>
        <p:nvSpPr>
          <p:cNvPr id="9" name="TextBox 9"/>
          <p:cNvSpPr txBox="1"/>
          <p:nvPr/>
        </p:nvSpPr>
        <p:spPr>
          <a:xfrm>
            <a:off x="3424509" y="4305300"/>
            <a:ext cx="10741405" cy="2467278"/>
          </a:xfrm>
          <a:prstGeom prst="rect">
            <a:avLst/>
          </a:prstGeom>
        </p:spPr>
        <p:txBody>
          <a:bodyPr lIns="0" tIns="0" rIns="0" bIns="0" rtlCol="0" anchor="t">
            <a:spAutoFit/>
          </a:bodyPr>
          <a:lstStyle/>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SELECT DATEPART(hour, NgayBan) AS gio_trong_ngay, COUNT(*) AS so_luong_ve_ban</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FROM VEPHIM</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WHERE CAST(NgayBan AS DATE) = CAST(GETDATE() AS DATE)</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GROUP BY DATEPART(hour, NgayBan);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18480" y="-5165459"/>
            <a:ext cx="7217018" cy="11308718"/>
          </a:xfrm>
          <a:custGeom>
            <a:avLst/>
            <a:gdLst/>
            <a:ahLst/>
            <a:cxnLst/>
            <a:rect l="l" t="t" r="r" b="b"/>
            <a:pathLst>
              <a:path w="7217018" h="11308718">
                <a:moveTo>
                  <a:pt x="0" y="0"/>
                </a:moveTo>
                <a:lnTo>
                  <a:pt x="7217018" y="0"/>
                </a:lnTo>
                <a:lnTo>
                  <a:pt x="7217018" y="11308717"/>
                </a:lnTo>
                <a:lnTo>
                  <a:pt x="0" y="1130871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314532" y="3037962"/>
            <a:ext cx="8182570" cy="580390"/>
          </a:xfrm>
          <a:prstGeom prst="rect">
            <a:avLst/>
          </a:prstGeom>
        </p:spPr>
        <p:txBody>
          <a:bodyPr lIns="0" tIns="0" rIns="0" bIns="0" rtlCol="0" anchor="t">
            <a:spAutoFit/>
          </a:bodyPr>
          <a:lstStyle/>
          <a:p>
            <a:pPr algn="ctr">
              <a:lnSpc>
                <a:spcPts val="4759"/>
              </a:lnSpc>
            </a:pPr>
            <a:r>
              <a:rPr lang="en-US" sz="3399">
                <a:solidFill>
                  <a:srgbClr val="EEA18E"/>
                </a:solidFill>
                <a:latin typeface="Noto Serif Display Bold"/>
              </a:rPr>
              <a:t>3.3 5 câu truy vấn với mệnh đề Having</a:t>
            </a:r>
          </a:p>
        </p:txBody>
      </p:sp>
      <p:sp>
        <p:nvSpPr>
          <p:cNvPr id="9" name="TextBox 9"/>
          <p:cNvSpPr txBox="1"/>
          <p:nvPr/>
        </p:nvSpPr>
        <p:spPr>
          <a:xfrm>
            <a:off x="2314532" y="3695700"/>
            <a:ext cx="12810793" cy="1047750"/>
          </a:xfrm>
          <a:prstGeom prst="rect">
            <a:avLst/>
          </a:prstGeom>
        </p:spPr>
        <p:txBody>
          <a:bodyPr lIns="0" tIns="0" rIns="0" bIns="0" rtlCol="0" anchor="t">
            <a:spAutoFit/>
          </a:bodyPr>
          <a:lstStyle/>
          <a:p>
            <a:pPr algn="just">
              <a:lnSpc>
                <a:spcPts val="4200"/>
              </a:lnSpc>
            </a:pPr>
            <a:r>
              <a:rPr lang="en-US" sz="3000">
                <a:solidFill>
                  <a:srgbClr val="000000"/>
                </a:solidFill>
                <a:latin typeface="Noto Serif Display Medium" panose="020B0604020202020204"/>
                <a:ea typeface="Noto Serif Display Medium" panose="020B0604020202020204"/>
                <a:cs typeface="Noto Serif Display Medium" panose="020B0604020202020204"/>
              </a:rPr>
              <a:t>a. Tổng số lượng vé đã bán cho mỗi loại vé và tính trung bình giá vé của mỗi loại vé</a:t>
            </a:r>
          </a:p>
        </p:txBody>
      </p:sp>
      <p:sp>
        <p:nvSpPr>
          <p:cNvPr id="10" name="TextBox 10"/>
          <p:cNvSpPr txBox="1"/>
          <p:nvPr/>
        </p:nvSpPr>
        <p:spPr>
          <a:xfrm>
            <a:off x="3041455" y="4725952"/>
            <a:ext cx="13035190" cy="2277788"/>
          </a:xfrm>
          <a:prstGeom prst="rect">
            <a:avLst/>
          </a:prstGeom>
        </p:spPr>
        <p:txBody>
          <a:bodyPr lIns="0" tIns="0" rIns="0" bIns="0" rtlCol="0" anchor="t">
            <a:spAutoFit/>
          </a:bodyPr>
          <a:lstStyle/>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SELECT MaLoaiVe 'Mã loại vé', COUNT(*) AS 'Số lượng vé', AVG(GiaVe) AS 'Trung bình giá vé'</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FROM VEPHIM</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GROUP BY MaLoaiVe</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HAVING COUNT(*) &gt;= 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1956139" y="3586203"/>
            <a:ext cx="14375723" cy="514350"/>
          </a:xfrm>
          <a:prstGeom prst="rect">
            <a:avLst/>
          </a:prstGeom>
        </p:spPr>
        <p:txBody>
          <a:bodyPr lIns="0" tIns="0" rIns="0" bIns="0" rtlCol="0" anchor="t">
            <a:spAutoFit/>
          </a:bodyPr>
          <a:lstStyle/>
          <a:p>
            <a:pPr algn="just">
              <a:lnSpc>
                <a:spcPts val="4200"/>
              </a:lnSpc>
            </a:pPr>
            <a:r>
              <a:rPr lang="en-US" sz="3000">
                <a:solidFill>
                  <a:srgbClr val="000000"/>
                </a:solidFill>
                <a:latin typeface="Noto Serif Display Medium" panose="020B0604020202020204"/>
                <a:ea typeface="Noto Serif Display Medium" panose="020B0604020202020204"/>
                <a:cs typeface="Noto Serif Display Medium" panose="020B0604020202020204"/>
              </a:rPr>
              <a:t>b. Cho biết họ tên khách hàng xem phim nhiều hơn 1 phòng chiếu</a:t>
            </a:r>
          </a:p>
        </p:txBody>
      </p:sp>
      <p:sp>
        <p:nvSpPr>
          <p:cNvPr id="9" name="TextBox 9"/>
          <p:cNvSpPr txBox="1"/>
          <p:nvPr/>
        </p:nvSpPr>
        <p:spPr>
          <a:xfrm>
            <a:off x="2469055" y="4145193"/>
            <a:ext cx="13607590" cy="2734988"/>
          </a:xfrm>
          <a:prstGeom prst="rect">
            <a:avLst/>
          </a:prstGeom>
        </p:spPr>
        <p:txBody>
          <a:bodyPr lIns="0" tIns="0" rIns="0" bIns="0" rtlCol="0" anchor="t">
            <a:spAutoFit/>
          </a:bodyPr>
          <a:lstStyle/>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SELECT KH.HoKH + ' ' + KH.TenKh AS 'Tên Khách Hàng', COUNT(DISTINCT VP.MaPhong) AS 'Số phòng chiếu xem'</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FROM KHACHHANG KH</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JOIN VEPHIM VP ON KH.MaKH = VP.MaKH</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GROUP BY KH.MaKH, KH.HoKH, KH.TenKh</a:t>
            </a:r>
          </a:p>
          <a:p>
            <a:pPr>
              <a:lnSpc>
                <a:spcPts val="3602"/>
              </a:lnSpc>
              <a:spcBef>
                <a:spcPct val="0"/>
              </a:spcBef>
            </a:pPr>
            <a:r>
              <a:rPr lang="en-US" sz="2573">
                <a:solidFill>
                  <a:srgbClr val="000000"/>
                </a:solidFill>
                <a:latin typeface="Noto Serif Display Medium" panose="020B0604020202020204"/>
                <a:ea typeface="Noto Serif Display Medium" panose="020B0604020202020204"/>
                <a:cs typeface="Noto Serif Display Medium" panose="020B0604020202020204"/>
              </a:rPr>
              <a:t>HAVING COUNT(DISTINCT VP.MaPhong) &gt;1</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3498910"/>
            <a:ext cx="12316134" cy="538545"/>
          </a:xfrm>
          <a:prstGeom prst="rect">
            <a:avLst/>
          </a:prstGeom>
        </p:spPr>
        <p:txBody>
          <a:bodyPr wrap="square" lIns="0" tIns="0" rIns="0" bIns="0" rtlCol="0" anchor="t">
            <a:spAutoFit/>
          </a:bodyPr>
          <a:lstStyle/>
          <a:p>
            <a:pPr>
              <a:lnSpc>
                <a:spcPts val="4480"/>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c. Cho biết họ tên khách hàng có tổng số tiền vé lớn hơn 100000</a:t>
            </a:r>
          </a:p>
        </p:txBody>
      </p:sp>
      <p:sp>
        <p:nvSpPr>
          <p:cNvPr id="9" name="TextBox 9"/>
          <p:cNvSpPr txBox="1"/>
          <p:nvPr/>
        </p:nvSpPr>
        <p:spPr>
          <a:xfrm>
            <a:off x="3427325" y="4099663"/>
            <a:ext cx="9517142" cy="3467552"/>
          </a:xfrm>
          <a:prstGeom prst="rect">
            <a:avLst/>
          </a:prstGeom>
        </p:spPr>
        <p:txBody>
          <a:bodyPr lIns="0" tIns="0" rIns="0" bIns="0" rtlCol="0" anchor="t">
            <a:spAutoFit/>
          </a:bodyPr>
          <a:lstStyle/>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SELECT KH.HoKH + ' ' + KH.TenKh AS 'Họ tên khách hàng',</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 SUM(V.GiaVe) AS 'Tổng tiền vé'</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FROM KHACHHANG KH</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JOIN VEPHIM V ON KH.MaKH = V.MaKH</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GROUP BY KH.HoKH, KH.TenKh</a:t>
            </a:r>
          </a:p>
          <a:p>
            <a:pPr>
              <a:lnSpc>
                <a:spcPts val="3882"/>
              </a:lnSpc>
              <a:spcBef>
                <a:spcPct val="0"/>
              </a:spcBef>
            </a:pPr>
            <a:r>
              <a:rPr lang="en-US" sz="2773">
                <a:solidFill>
                  <a:srgbClr val="000000"/>
                </a:solidFill>
                <a:latin typeface="Noto Serif Display Medium" panose="020B0604020202020204"/>
                <a:ea typeface="Noto Serif Display Medium" panose="020B0604020202020204"/>
                <a:cs typeface="Noto Serif Display Medium" panose="020B0604020202020204"/>
              </a:rPr>
              <a:t>HAVING SUM(V.GiaVe) &gt; 100000</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3636835"/>
            <a:ext cx="11302517" cy="596253"/>
          </a:xfrm>
          <a:prstGeom prst="rect">
            <a:avLst/>
          </a:prstGeom>
        </p:spPr>
        <p:txBody>
          <a:bodyPr lIns="0" tIns="0" rIns="0" bIns="0" rtlCol="0" anchor="t">
            <a:spAutoFit/>
          </a:bodyPr>
          <a:lstStyle/>
          <a:p>
            <a:pPr>
              <a:lnSpc>
                <a:spcPts val="5081"/>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d. Cho biết họ tên khách hàng chỉ mua duy nhất 1 vé</a:t>
            </a:r>
          </a:p>
        </p:txBody>
      </p:sp>
      <p:sp>
        <p:nvSpPr>
          <p:cNvPr id="9" name="TextBox 9"/>
          <p:cNvSpPr txBox="1"/>
          <p:nvPr/>
        </p:nvSpPr>
        <p:spPr>
          <a:xfrm>
            <a:off x="3464676" y="4247513"/>
            <a:ext cx="8206130" cy="2776081"/>
          </a:xfrm>
          <a:prstGeom prst="rect">
            <a:avLst/>
          </a:prstGeom>
        </p:spPr>
        <p:txBody>
          <a:bodyPr lIns="0" tIns="0" rIns="0" bIns="0" rtlCol="0" anchor="t">
            <a:spAutoFit/>
          </a:bodyPr>
          <a:lstStyle/>
          <a:p>
            <a:pPr>
              <a:lnSpc>
                <a:spcPts val="4358"/>
              </a:lnSpc>
              <a:spcBef>
                <a:spcPct val="0"/>
              </a:spcBef>
            </a:pPr>
            <a:r>
              <a:rPr lang="en-US" sz="2900">
                <a:solidFill>
                  <a:srgbClr val="000000"/>
                </a:solidFill>
                <a:latin typeface="Noto Serif Display Medium" panose="020B0604020202020204"/>
                <a:ea typeface="Noto Serif Display Medium" panose="020B0604020202020204"/>
                <a:cs typeface="Noto Serif Display Medium" panose="020B0604020202020204"/>
              </a:rPr>
              <a:t>SELECT KH.HoKH + ' ' + KH.TenKh AS HoTen</a:t>
            </a:r>
          </a:p>
          <a:p>
            <a:pPr>
              <a:lnSpc>
                <a:spcPts val="4358"/>
              </a:lnSpc>
              <a:spcBef>
                <a:spcPct val="0"/>
              </a:spcBef>
            </a:pPr>
            <a:r>
              <a:rPr lang="en-US" sz="2900">
                <a:solidFill>
                  <a:srgbClr val="000000"/>
                </a:solidFill>
                <a:latin typeface="Noto Serif Display Medium" panose="020B0604020202020204"/>
                <a:ea typeface="Noto Serif Display Medium" panose="020B0604020202020204"/>
                <a:cs typeface="Noto Serif Display Medium" panose="020B0604020202020204"/>
              </a:rPr>
              <a:t>FROM KHACHHANG KH</a:t>
            </a:r>
          </a:p>
          <a:p>
            <a:pPr>
              <a:lnSpc>
                <a:spcPts val="4358"/>
              </a:lnSpc>
              <a:spcBef>
                <a:spcPct val="0"/>
              </a:spcBef>
            </a:pPr>
            <a:r>
              <a:rPr lang="en-US" sz="2900">
                <a:solidFill>
                  <a:srgbClr val="000000"/>
                </a:solidFill>
                <a:latin typeface="Noto Serif Display Medium" panose="020B0604020202020204"/>
                <a:ea typeface="Noto Serif Display Medium" panose="020B0604020202020204"/>
                <a:cs typeface="Noto Serif Display Medium" panose="020B0604020202020204"/>
              </a:rPr>
              <a:t>JOIN VEPHIM V ON KH.MaKH = V.MaKH</a:t>
            </a:r>
          </a:p>
          <a:p>
            <a:pPr>
              <a:lnSpc>
                <a:spcPts val="4358"/>
              </a:lnSpc>
              <a:spcBef>
                <a:spcPct val="0"/>
              </a:spcBef>
            </a:pPr>
            <a:r>
              <a:rPr lang="en-US" sz="2900">
                <a:solidFill>
                  <a:srgbClr val="000000"/>
                </a:solidFill>
                <a:latin typeface="Noto Serif Display Medium" panose="020B0604020202020204"/>
                <a:ea typeface="Noto Serif Display Medium" panose="020B0604020202020204"/>
                <a:cs typeface="Noto Serif Display Medium" panose="020B0604020202020204"/>
              </a:rPr>
              <a:t>GROUP BY KH.HoKH, KH.TenKh</a:t>
            </a:r>
          </a:p>
          <a:p>
            <a:pPr>
              <a:lnSpc>
                <a:spcPts val="4358"/>
              </a:lnSpc>
              <a:spcBef>
                <a:spcPct val="0"/>
              </a:spcBef>
            </a:pPr>
            <a:r>
              <a:rPr lang="en-US" sz="2900">
                <a:solidFill>
                  <a:srgbClr val="000000"/>
                </a:solidFill>
                <a:latin typeface="Noto Serif Display Medium" panose="020B0604020202020204"/>
                <a:ea typeface="Noto Serif Display Medium" panose="020B0604020202020204"/>
                <a:cs typeface="Noto Serif Display Medium" panose="020B0604020202020204"/>
              </a:rPr>
              <a:t>HAVING COUNT(V.MaVe) = 1</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494031" y="-5155001"/>
            <a:ext cx="7304733" cy="11446162"/>
          </a:xfrm>
          <a:custGeom>
            <a:avLst/>
            <a:gdLst/>
            <a:ahLst/>
            <a:cxnLst/>
            <a:rect l="l" t="t" r="r" b="b"/>
            <a:pathLst>
              <a:path w="7304733" h="11446162">
                <a:moveTo>
                  <a:pt x="0" y="0"/>
                </a:moveTo>
                <a:lnTo>
                  <a:pt x="7304732" y="0"/>
                </a:lnTo>
                <a:lnTo>
                  <a:pt x="7304732" y="11446162"/>
                </a:lnTo>
                <a:lnTo>
                  <a:pt x="0" y="114461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3127805"/>
            <a:ext cx="12900253" cy="1047750"/>
          </a:xfrm>
          <a:prstGeom prst="rect">
            <a:avLst/>
          </a:prstGeom>
        </p:spPr>
        <p:txBody>
          <a:bodyPr lIns="0" tIns="0" rIns="0" bIns="0" rtlCol="0" anchor="t">
            <a:spAutoFit/>
          </a:bodyPr>
          <a:lstStyle/>
          <a:p>
            <a:pPr>
              <a:lnSpc>
                <a:spcPts val="4200"/>
              </a:lnSpc>
            </a:pPr>
            <a:r>
              <a:rPr lang="en-US" sz="3000">
                <a:solidFill>
                  <a:srgbClr val="000000"/>
                </a:solidFill>
                <a:latin typeface="Noto Serif Display Medium" panose="020B0604020202020204"/>
                <a:ea typeface="Noto Serif Display Medium" panose="020B0604020202020204"/>
                <a:cs typeface="Noto Serif Display Medium" panose="020B0604020202020204"/>
              </a:rPr>
              <a:t>e. Số lượng vé đã bán cho mỗi ngày chiếu có trên 1 vé được bán và trung bình giá vé không dưới 50000</a:t>
            </a:r>
          </a:p>
        </p:txBody>
      </p:sp>
      <p:sp>
        <p:nvSpPr>
          <p:cNvPr id="9" name="TextBox 9"/>
          <p:cNvSpPr txBox="1"/>
          <p:nvPr/>
        </p:nvSpPr>
        <p:spPr>
          <a:xfrm>
            <a:off x="3304528" y="4229100"/>
            <a:ext cx="8837562" cy="2891241"/>
          </a:xfrm>
          <a:prstGeom prst="rect">
            <a:avLst/>
          </a:prstGeom>
        </p:spPr>
        <p:txBody>
          <a:bodyPr lIns="0" tIns="0" rIns="0" bIns="0" rtlCol="0" anchor="t">
            <a:spAutoFit/>
          </a:bodyPr>
          <a:lstStyle/>
          <a:p>
            <a:pPr>
              <a:lnSpc>
                <a:spcPts val="3779"/>
              </a:lnSpc>
              <a:spcBef>
                <a:spcPct val="0"/>
              </a:spcBef>
            </a:pPr>
            <a:r>
              <a:rPr lang="en-US" sz="2700">
                <a:solidFill>
                  <a:srgbClr val="000000"/>
                </a:solidFill>
                <a:latin typeface="Noto Serif Display Medium" panose="020B0604020202020204"/>
                <a:ea typeface="Noto Serif Display Medium" panose="020B0604020202020204"/>
                <a:cs typeface="Noto Serif Display Medium" panose="020B0604020202020204"/>
              </a:rPr>
              <a:t>SELECT v.NgayBan AS NgayBan, COUNT(*) AS SoLuongVe, AVG(v.GiaVe) AS TrungBinhGiaVe</a:t>
            </a:r>
          </a:p>
          <a:p>
            <a:pPr>
              <a:lnSpc>
                <a:spcPts val="3779"/>
              </a:lnSpc>
              <a:spcBef>
                <a:spcPct val="0"/>
              </a:spcBef>
            </a:pPr>
            <a:r>
              <a:rPr lang="en-US" sz="2700">
                <a:solidFill>
                  <a:srgbClr val="000000"/>
                </a:solidFill>
                <a:latin typeface="Noto Serif Display Medium" panose="020B0604020202020204"/>
                <a:ea typeface="Noto Serif Display Medium" panose="020B0604020202020204"/>
                <a:cs typeface="Noto Serif Display Medium" panose="020B0604020202020204"/>
              </a:rPr>
              <a:t>FROM VEPHIM v</a:t>
            </a:r>
          </a:p>
          <a:p>
            <a:pPr>
              <a:lnSpc>
                <a:spcPts val="3779"/>
              </a:lnSpc>
              <a:spcBef>
                <a:spcPct val="0"/>
              </a:spcBef>
            </a:pPr>
            <a:r>
              <a:rPr lang="en-US" sz="2700">
                <a:solidFill>
                  <a:srgbClr val="000000"/>
                </a:solidFill>
                <a:latin typeface="Noto Serif Display Medium" panose="020B0604020202020204"/>
                <a:ea typeface="Noto Serif Display Medium" panose="020B0604020202020204"/>
                <a:cs typeface="Noto Serif Display Medium" panose="020B0604020202020204"/>
              </a:rPr>
              <a:t>WHERE v.GiaVe &gt;= 50000</a:t>
            </a:r>
          </a:p>
          <a:p>
            <a:pPr>
              <a:lnSpc>
                <a:spcPts val="3779"/>
              </a:lnSpc>
              <a:spcBef>
                <a:spcPct val="0"/>
              </a:spcBef>
            </a:pPr>
            <a:r>
              <a:rPr lang="en-US" sz="2700">
                <a:solidFill>
                  <a:srgbClr val="000000"/>
                </a:solidFill>
                <a:latin typeface="Noto Serif Display Medium" panose="020B0604020202020204"/>
                <a:ea typeface="Noto Serif Display Medium" panose="020B0604020202020204"/>
                <a:cs typeface="Noto Serif Display Medium" panose="020B0604020202020204"/>
              </a:rPr>
              <a:t>GROUP BY v.NgayBan</a:t>
            </a:r>
          </a:p>
          <a:p>
            <a:pPr>
              <a:lnSpc>
                <a:spcPts val="3779"/>
              </a:lnSpc>
              <a:spcBef>
                <a:spcPct val="0"/>
              </a:spcBef>
            </a:pPr>
            <a:r>
              <a:rPr lang="en-US" sz="2700">
                <a:solidFill>
                  <a:srgbClr val="000000"/>
                </a:solidFill>
                <a:latin typeface="Noto Serif Display Medium" panose="020B0604020202020204"/>
                <a:ea typeface="Noto Serif Display Medium" panose="020B0604020202020204"/>
                <a:cs typeface="Noto Serif Display Medium" panose="020B0604020202020204"/>
              </a:rPr>
              <a:t>HAVING COUNT(*) &gt;= 1 AND AVG(GiaVe) &gt;= 50000;</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710148" y="2007539"/>
            <a:ext cx="7737872" cy="580390"/>
          </a:xfrm>
          <a:prstGeom prst="rect">
            <a:avLst/>
          </a:prstGeom>
        </p:spPr>
        <p:txBody>
          <a:bodyPr lIns="0" tIns="0" rIns="0" bIns="0" rtlCol="0" anchor="t">
            <a:spAutoFit/>
          </a:bodyPr>
          <a:lstStyle/>
          <a:p>
            <a:pPr algn="ctr">
              <a:lnSpc>
                <a:spcPts val="4759"/>
              </a:lnSpc>
            </a:pPr>
            <a:r>
              <a:rPr lang="en-US" sz="3399">
                <a:solidFill>
                  <a:srgbClr val="EEA18E"/>
                </a:solidFill>
                <a:latin typeface="Noto Serif Display Bold"/>
              </a:rPr>
              <a:t>3.4 3 câu truy vấn lớn nhất nhỏ nhất</a:t>
            </a:r>
          </a:p>
        </p:txBody>
      </p:sp>
      <p:sp>
        <p:nvSpPr>
          <p:cNvPr id="9" name="TextBox 9"/>
          <p:cNvSpPr txBox="1"/>
          <p:nvPr/>
        </p:nvSpPr>
        <p:spPr>
          <a:xfrm>
            <a:off x="2652403" y="2739542"/>
            <a:ext cx="12465248" cy="499817"/>
          </a:xfrm>
          <a:prstGeom prst="rect">
            <a:avLst/>
          </a:prstGeom>
        </p:spPr>
        <p:txBody>
          <a:bodyPr lIns="0" tIns="0" rIns="0" bIns="0" rtlCol="0" anchor="t">
            <a:spAutoFit/>
          </a:bodyPr>
          <a:lstStyle/>
          <a:p>
            <a:pPr>
              <a:lnSpc>
                <a:spcPts val="4200"/>
              </a:lnSpc>
            </a:pPr>
            <a:r>
              <a:rPr lang="en-US" sz="2900">
                <a:solidFill>
                  <a:srgbClr val="000000"/>
                </a:solidFill>
                <a:latin typeface="Noto Serif Display Medium" panose="020B0604020202020204"/>
                <a:ea typeface="Noto Serif Display Medium" panose="020B0604020202020204"/>
                <a:cs typeface="Noto Serif Display Medium" panose="020B0604020202020204"/>
              </a:rPr>
              <a:t>a. Cho biết họ tên số điện thoại khách hàng có số tiền mua vé cao nhất</a:t>
            </a:r>
          </a:p>
        </p:txBody>
      </p:sp>
      <p:sp>
        <p:nvSpPr>
          <p:cNvPr id="10" name="TextBox 10"/>
          <p:cNvSpPr txBox="1"/>
          <p:nvPr/>
        </p:nvSpPr>
        <p:spPr>
          <a:xfrm>
            <a:off x="3619616" y="3177692"/>
            <a:ext cx="12094720" cy="5318507"/>
          </a:xfrm>
          <a:prstGeom prst="rect">
            <a:avLst/>
          </a:prstGeom>
        </p:spPr>
        <p:txBody>
          <a:bodyPr lIns="0" tIns="0" rIns="0" bIns="0" rtlCol="0" anchor="t">
            <a:spAutoFit/>
          </a:bodyPr>
          <a:lstStyle/>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SELECT TOP 1 KH.HoKH + ' ' + KH.TenKh AS HoTen,</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KH.SDT AS SoDienThoai,</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Total.TongTienMuaVe AS TongTienMuaVe</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FROM KHACHHANG KH</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JOIN VEPHIM V ON KH.MaKH = V.MaKH</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JOIN (SELECT MaKH, SUM(GiaVe) AS TongTienMuaVe</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FROM VEPHIM</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GROUP BY MaKH</a:t>
            </a:r>
          </a:p>
          <a:p>
            <a:pPr>
              <a:lnSpc>
                <a:spcPts val="3771"/>
              </a:lnSpc>
            </a:pPr>
            <a:r>
              <a:rPr lang="en-US" sz="2417">
                <a:solidFill>
                  <a:srgbClr val="000000"/>
                </a:solidFill>
                <a:latin typeface="Noto Serif Display Medium" panose="020B0604020202020204"/>
                <a:ea typeface="Noto Serif Display Medium" panose="020B0604020202020204"/>
                <a:cs typeface="Noto Serif Display Medium" panose="020B0604020202020204"/>
              </a:rPr>
              <a:t>HAVING SUM(GiaVe) = (SELECT MAX(TongTienMuaVe) FROM (SELECT SUM(GiaVe) AS TongTienMuaVe FROM VEPHIM GROUP BY MaKH) AS MaxTotal)) AS Total ON KH.MaKH = Total.MaKH</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486658" y="-5151848"/>
            <a:ext cx="7331181" cy="11487606"/>
          </a:xfrm>
          <a:custGeom>
            <a:avLst/>
            <a:gdLst/>
            <a:ahLst/>
            <a:cxnLst/>
            <a:rect l="l" t="t" r="r" b="b"/>
            <a:pathLst>
              <a:path w="7331181" h="11487606">
                <a:moveTo>
                  <a:pt x="0" y="0"/>
                </a:moveTo>
                <a:lnTo>
                  <a:pt x="7331182" y="0"/>
                </a:lnTo>
                <a:lnTo>
                  <a:pt x="7331182" y="11487606"/>
                </a:lnTo>
                <a:lnTo>
                  <a:pt x="0" y="114876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3450717" y="3441000"/>
            <a:ext cx="9631197" cy="3814699"/>
          </a:xfrm>
          <a:prstGeom prst="rect">
            <a:avLst/>
          </a:prstGeom>
        </p:spPr>
        <p:txBody>
          <a:bodyPr lIns="0" tIns="0" rIns="0" bIns="0" rtlCol="0" anchor="t">
            <a:spAutoFit/>
          </a:bodyPr>
          <a:lstStyle/>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SELECT TOP 1</a:t>
            </a:r>
          </a:p>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NV.TenNV AS [Tên Nhân Viên],COUNT(*) AS [Số Vé Bán],</a:t>
            </a:r>
          </a:p>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SUM(VP.GiaVe) AS [Tổng Tiền Bán]</a:t>
            </a:r>
          </a:p>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FROM NHANVIEN NV INNER JOIN</a:t>
            </a:r>
          </a:p>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VEPHIM VP ON NV.MaNV = VP.MaNV</a:t>
            </a:r>
          </a:p>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GROUP BY NV.MaNV, NV.TenNV</a:t>
            </a:r>
          </a:p>
          <a:p>
            <a:pPr>
              <a:lnSpc>
                <a:spcPts val="4284"/>
              </a:lnSpc>
            </a:pPr>
            <a:r>
              <a:rPr lang="en-US" sz="2800">
                <a:solidFill>
                  <a:srgbClr val="000000"/>
                </a:solidFill>
                <a:latin typeface="Noto Serif Display Medium" panose="020B0604020202020204"/>
                <a:ea typeface="Noto Serif Display Medium" panose="020B0604020202020204"/>
                <a:cs typeface="Noto Serif Display Medium" panose="020B0604020202020204"/>
              </a:rPr>
              <a:t>ORDER BY COUNT(*) ASC;</a:t>
            </a:r>
          </a:p>
        </p:txBody>
      </p:sp>
      <p:sp>
        <p:nvSpPr>
          <p:cNvPr id="9" name="TextBox 9"/>
          <p:cNvSpPr txBox="1"/>
          <p:nvPr/>
        </p:nvSpPr>
        <p:spPr>
          <a:xfrm>
            <a:off x="2695266" y="2974275"/>
            <a:ext cx="10258734" cy="1041695"/>
          </a:xfrm>
          <a:prstGeom prst="rect">
            <a:avLst/>
          </a:prstGeom>
        </p:spPr>
        <p:txBody>
          <a:bodyPr wrap="square" lIns="0" tIns="0" rIns="0" bIns="0" rtlCol="0" anchor="t">
            <a:spAutoFit/>
          </a:bodyPr>
          <a:lstStyle/>
          <a:p>
            <a:pPr>
              <a:lnSpc>
                <a:spcPts val="4200"/>
              </a:lnSpc>
            </a:pPr>
            <a:r>
              <a:rPr lang="en-US" sz="3000">
                <a:solidFill>
                  <a:srgbClr val="000000"/>
                </a:solidFill>
                <a:latin typeface="Noto Serif Display Medium" panose="020B0604020202020204"/>
                <a:ea typeface="Noto Serif Display Medium" panose="020B0604020202020204"/>
                <a:cs typeface="Noto Serif Display Medium" panose="020B0604020202020204"/>
              </a:rPr>
              <a:t>b. Cho biết tên nhân viên ,số vé và số tiền bán vé ít </a:t>
            </a:r>
            <a:r>
              <a:rPr lang="en-US" sz="2900">
                <a:solidFill>
                  <a:srgbClr val="000000"/>
                </a:solidFill>
                <a:latin typeface="Noto Serif Display Medium" panose="020B0604020202020204"/>
                <a:ea typeface="Noto Serif Display Medium" panose="020B0604020202020204"/>
                <a:cs typeface="Noto Serif Display Medium" panose="020B0604020202020204"/>
              </a:rPr>
              <a:t>nhất</a:t>
            </a:r>
            <a:r>
              <a:rPr lang="en-US" sz="3000">
                <a:solidFill>
                  <a:srgbClr val="000000"/>
                </a:solidFill>
                <a:latin typeface="Noto Serif Display Medium" panose="020B0604020202020204"/>
                <a:ea typeface="Noto Serif Display Medium" panose="020B0604020202020204"/>
                <a:cs typeface="Noto Serif Display Medium" panose="020B0604020202020204"/>
              </a:rPr>
              <a:t> </a:t>
            </a:r>
          </a:p>
          <a:p>
            <a:pPr algn="ctr">
              <a:lnSpc>
                <a:spcPts val="4200"/>
              </a:lnSpc>
            </a:pPr>
            <a:endParaRPr lang="en-US" sz="3000">
              <a:solidFill>
                <a:srgbClr val="000000"/>
              </a:solidFill>
              <a:latin typeface="Noto Serif Display Medium" panose="020B0604020202020204"/>
              <a:ea typeface="Noto Serif Display Medium" panose="020B0604020202020204"/>
              <a:cs typeface="Noto Serif Display Medium" panose="020B060402020202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475062" y="-5146888"/>
            <a:ext cx="7372784" cy="11552795"/>
          </a:xfrm>
          <a:custGeom>
            <a:avLst/>
            <a:gdLst/>
            <a:ahLst/>
            <a:cxnLst/>
            <a:rect l="l" t="t" r="r" b="b"/>
            <a:pathLst>
              <a:path w="7372784" h="11552795">
                <a:moveTo>
                  <a:pt x="0" y="0"/>
                </a:moveTo>
                <a:lnTo>
                  <a:pt x="7372784" y="0"/>
                </a:lnTo>
                <a:lnTo>
                  <a:pt x="7372784" y="11552795"/>
                </a:lnTo>
                <a:lnTo>
                  <a:pt x="0" y="11552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168484" y="2924067"/>
            <a:ext cx="12309516" cy="503086"/>
          </a:xfrm>
          <a:prstGeom prst="rect">
            <a:avLst/>
          </a:prstGeom>
        </p:spPr>
        <p:txBody>
          <a:bodyPr wrap="square" lIns="0" tIns="0" rIns="0" bIns="0" rtlCol="0" anchor="t">
            <a:spAutoFit/>
          </a:bodyPr>
          <a:lstStyle/>
          <a:p>
            <a:pPr>
              <a:lnSpc>
                <a:spcPts val="4200"/>
              </a:lnSpc>
            </a:pPr>
            <a:r>
              <a:rPr lang="en-US" sz="3000">
                <a:solidFill>
                  <a:srgbClr val="000000"/>
                </a:solidFill>
                <a:latin typeface="Noto Serif Display Medium" panose="020B0604020202020204"/>
                <a:ea typeface="Noto Serif Display Medium" panose="020B0604020202020204"/>
                <a:cs typeface="Noto Serif Display Medium" panose="020B0604020202020204"/>
              </a:rPr>
              <a:t>c. Cho biết tên bộ phim, Danh sách tên diễn viên bán nhiều vé nhất</a:t>
            </a:r>
          </a:p>
        </p:txBody>
      </p:sp>
      <p:sp>
        <p:nvSpPr>
          <p:cNvPr id="9" name="TextBox 9"/>
          <p:cNvSpPr txBox="1"/>
          <p:nvPr/>
        </p:nvSpPr>
        <p:spPr>
          <a:xfrm>
            <a:off x="2695266" y="3385752"/>
            <a:ext cx="11594231" cy="4564776"/>
          </a:xfrm>
          <a:prstGeom prst="rect">
            <a:avLst/>
          </a:prstGeom>
        </p:spPr>
        <p:txBody>
          <a:bodyPr lIns="0" tIns="0" rIns="0" bIns="0" rtlCol="0" anchor="t">
            <a:spAutoFit/>
          </a:bodyPr>
          <a:lstStyle/>
          <a:p>
            <a:pPr>
              <a:lnSpc>
                <a:spcPts val="4474"/>
              </a:lnSpc>
            </a:pPr>
            <a:r>
              <a:rPr lang="en-US" sz="2796">
                <a:solidFill>
                  <a:srgbClr val="000000"/>
                </a:solidFill>
                <a:latin typeface="Noto Serif Display Medium" panose="020B0604020202020204"/>
                <a:ea typeface="Noto Serif Display Medium" panose="020B0604020202020204"/>
                <a:cs typeface="Noto Serif Display Medium" panose="020B0604020202020204"/>
              </a:rPr>
              <a:t>SELECT TOP 1 P.TenPhim AS 'Tên Bộ Phim', DSDV.DanhSachDienVien AS 'Danh sách Diễn Viên', COUNT(*) AS 'Số Lượng Vé'</a:t>
            </a:r>
          </a:p>
          <a:p>
            <a:pPr>
              <a:lnSpc>
                <a:spcPts val="4474"/>
              </a:lnSpc>
            </a:pPr>
            <a:r>
              <a:rPr lang="en-US" sz="2796">
                <a:solidFill>
                  <a:srgbClr val="000000"/>
                </a:solidFill>
                <a:latin typeface="Noto Serif Display Medium" panose="020B0604020202020204"/>
                <a:ea typeface="Noto Serif Display Medium" panose="020B0604020202020204"/>
                <a:cs typeface="Noto Serif Display Medium" panose="020B0604020202020204"/>
              </a:rPr>
              <a:t>FROM PHIM P</a:t>
            </a:r>
          </a:p>
          <a:p>
            <a:pPr>
              <a:lnSpc>
                <a:spcPts val="4474"/>
              </a:lnSpc>
            </a:pPr>
            <a:r>
              <a:rPr lang="en-US" sz="2796">
                <a:solidFill>
                  <a:srgbClr val="000000"/>
                </a:solidFill>
                <a:latin typeface="Noto Serif Display Medium" panose="020B0604020202020204"/>
                <a:ea typeface="Noto Serif Display Medium" panose="020B0604020202020204"/>
                <a:cs typeface="Noto Serif Display Medium" panose="020B0604020202020204"/>
              </a:rPr>
              <a:t>JOIN VEPHIM V ON P.MaPhim = V.MaPhim</a:t>
            </a:r>
          </a:p>
          <a:p>
            <a:pPr>
              <a:lnSpc>
                <a:spcPts val="4474"/>
              </a:lnSpc>
            </a:pPr>
            <a:r>
              <a:rPr lang="en-US" sz="2796">
                <a:solidFill>
                  <a:srgbClr val="000000"/>
                </a:solidFill>
                <a:latin typeface="Noto Serif Display Medium" panose="020B0604020202020204"/>
                <a:ea typeface="Noto Serif Display Medium" panose="020B0604020202020204"/>
                <a:cs typeface="Noto Serif Display Medium" panose="020B0604020202020204"/>
              </a:rPr>
              <a:t>JOIN DSDIENVIEN DSDV ON P.MaDSDV = DSDV.MaDSDV</a:t>
            </a:r>
          </a:p>
          <a:p>
            <a:pPr>
              <a:lnSpc>
                <a:spcPts val="4474"/>
              </a:lnSpc>
            </a:pPr>
            <a:r>
              <a:rPr lang="en-US" sz="2796">
                <a:solidFill>
                  <a:srgbClr val="000000"/>
                </a:solidFill>
                <a:latin typeface="Noto Serif Display Medium" panose="020B0604020202020204"/>
                <a:ea typeface="Noto Serif Display Medium" panose="020B0604020202020204"/>
                <a:cs typeface="Noto Serif Display Medium" panose="020B0604020202020204"/>
              </a:rPr>
              <a:t>GROUP BY P.TenPhim, DSDV.DanhSachDienVien</a:t>
            </a:r>
          </a:p>
          <a:p>
            <a:pPr>
              <a:lnSpc>
                <a:spcPts val="4474"/>
              </a:lnSpc>
            </a:pPr>
            <a:r>
              <a:rPr lang="en-US" sz="2796">
                <a:solidFill>
                  <a:srgbClr val="000000"/>
                </a:solidFill>
                <a:latin typeface="Noto Serif Display Medium" panose="020B0604020202020204"/>
                <a:ea typeface="Noto Serif Display Medium" panose="020B0604020202020204"/>
                <a:cs typeface="Noto Serif Display Medium" panose="020B0604020202020204"/>
              </a:rPr>
              <a:t>ORDER BY COUNT(*) DESC</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4630400"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TextBox 11"/>
          <p:cNvSpPr txBox="1"/>
          <p:nvPr/>
        </p:nvSpPr>
        <p:spPr>
          <a:xfrm>
            <a:off x="4510800" y="4285107"/>
            <a:ext cx="11958538" cy="1231106"/>
          </a:xfrm>
          <a:prstGeom prst="rect">
            <a:avLst/>
          </a:prstGeom>
        </p:spPr>
        <p:txBody>
          <a:bodyPr lIns="0" tIns="0" rIns="0" bIns="0" rtlCol="0" anchor="t">
            <a:spAutoFit/>
          </a:bodyPr>
          <a:lstStyle/>
          <a:p>
            <a:pPr>
              <a:lnSpc>
                <a:spcPts val="9630"/>
              </a:lnSpc>
            </a:pPr>
            <a:r>
              <a:rPr lang="en-US" sz="9630">
                <a:solidFill>
                  <a:srgbClr val="B5838D"/>
                </a:solidFill>
                <a:latin typeface="Faustina Bold"/>
              </a:rPr>
              <a:t>Phân chia công việc</a:t>
            </a:r>
          </a:p>
        </p:txBody>
      </p:sp>
      <p:sp>
        <p:nvSpPr>
          <p:cNvPr id="14" name="Freeform 14"/>
          <p:cNvSpPr/>
          <p:nvPr/>
        </p:nvSpPr>
        <p:spPr>
          <a:xfrm>
            <a:off x="-4355123" y="1618812"/>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Tree>
    <p:extLst>
      <p:ext uri="{BB962C8B-B14F-4D97-AF65-F5344CB8AC3E}">
        <p14:creationId xmlns:p14="http://schemas.microsoft.com/office/powerpoint/2010/main" val="8945939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88620" y="1643102"/>
            <a:ext cx="7587746" cy="609721"/>
          </a:xfrm>
          <a:prstGeom prst="rect">
            <a:avLst/>
          </a:prstGeom>
        </p:spPr>
        <p:txBody>
          <a:bodyPr lIns="0" tIns="0" rIns="0" bIns="0" rtlCol="0" anchor="t">
            <a:spAutoFit/>
          </a:bodyPr>
          <a:lstStyle/>
          <a:p>
            <a:pPr algn="ctr">
              <a:lnSpc>
                <a:spcPts val="5031"/>
              </a:lnSpc>
            </a:pPr>
            <a:r>
              <a:rPr lang="en-US" sz="3594">
                <a:solidFill>
                  <a:srgbClr val="EEA18E"/>
                </a:solidFill>
                <a:latin typeface="Noto Serif Display Bold"/>
              </a:rPr>
              <a:t>3.5 7 câu truy vấn Không/chưa có</a:t>
            </a:r>
            <a:r>
              <a:rPr lang="en-US" sz="3594">
                <a:solidFill>
                  <a:srgbClr val="000000"/>
                </a:solidFill>
                <a:latin typeface="Noto Serif Display"/>
              </a:rPr>
              <a:t> </a:t>
            </a:r>
          </a:p>
        </p:txBody>
      </p:sp>
      <p:sp>
        <p:nvSpPr>
          <p:cNvPr id="9" name="TextBox 9"/>
          <p:cNvSpPr txBox="1"/>
          <p:nvPr/>
        </p:nvSpPr>
        <p:spPr>
          <a:xfrm>
            <a:off x="2688620" y="2380102"/>
            <a:ext cx="13140748" cy="4995983"/>
          </a:xfrm>
          <a:prstGeom prst="rect">
            <a:avLst/>
          </a:prstGeom>
        </p:spPr>
        <p:txBody>
          <a:bodyPr wrap="square" lIns="0" tIns="0" rIns="0" bIns="0" rtlCol="0" anchor="t">
            <a:spAutoFit/>
          </a:bodyPr>
          <a:lstStyle/>
          <a:p>
            <a:pPr>
              <a:lnSpc>
                <a:spcPts val="4439"/>
              </a:lnSpc>
              <a:spcBef>
                <a:spcPct val="0"/>
              </a:spcBef>
            </a:pPr>
            <a:r>
              <a:rPr lang="en-US" sz="3171">
                <a:solidFill>
                  <a:srgbClr val="000000"/>
                </a:solidFill>
                <a:latin typeface="Noto Serif Display Medium" panose="020B0604020202020204"/>
                <a:ea typeface="Noto Serif Display Medium" panose="020B0604020202020204"/>
                <a:cs typeface="Noto Serif Display Medium" panose="020B0604020202020204"/>
              </a:rPr>
              <a:t>a. Liệt kê các phim không được xem</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Select DISTINCT  TenPhim 'Tên Phim'</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From Phim</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Where MaPhim NOT IN (SELECT MaPhim FROM VEPHIM)</a:t>
            </a:r>
          </a:p>
          <a:p>
            <a:pPr>
              <a:lnSpc>
                <a:spcPts val="4439"/>
              </a:lnSpc>
              <a:spcBef>
                <a:spcPct val="0"/>
              </a:spcBef>
            </a:pPr>
            <a:r>
              <a:rPr lang="en-US" sz="3171">
                <a:solidFill>
                  <a:srgbClr val="000000"/>
                </a:solidFill>
                <a:latin typeface="Noto Serif Display Medium" panose="020B0604020202020204"/>
                <a:ea typeface="Noto Serif Display Medium" panose="020B0604020202020204"/>
                <a:cs typeface="Noto Serif Display Medium" panose="020B0604020202020204"/>
              </a:rPr>
              <a:t>b. Liệt kê ra những nhân viên không bán được vé.</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Select  MaNV 'Mã nhân viên', HoNV +' ' + TenNV 'Họ tên', SDT 'Số điện thoại'</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From NhanVien </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Where MaNV NOT IN(</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Select  a.MaNV</a:t>
            </a:r>
          </a:p>
          <a:p>
            <a:pPr>
              <a:lnSpc>
                <a:spcPts val="3847"/>
              </a:lnSpc>
              <a:spcBef>
                <a:spcPct val="0"/>
              </a:spcBef>
            </a:pPr>
            <a:r>
              <a:rPr lang="en-US" sz="2748">
                <a:solidFill>
                  <a:srgbClr val="000000"/>
                </a:solidFill>
                <a:latin typeface="Noto Serif Display Medium" panose="020B0604020202020204"/>
                <a:ea typeface="Noto Serif Display Medium" panose="020B0604020202020204"/>
                <a:cs typeface="Noto Serif Display Medium" panose="020B0604020202020204"/>
              </a:rPr>
              <a:t>          From VEPHIM a Join NhanVien b on a.MaNV = b.MaNV)</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85741" y="1482063"/>
            <a:ext cx="10933076" cy="6452985"/>
          </a:xfrm>
          <a:prstGeom prst="rect">
            <a:avLst/>
          </a:prstGeom>
        </p:spPr>
        <p:txBody>
          <a:bodyPr wrap="square" lIns="0" tIns="0" rIns="0" bIns="0" rtlCol="0" anchor="t">
            <a:spAutoFit/>
          </a:bodyPr>
          <a:lstStyle/>
          <a:p>
            <a:pPr>
              <a:lnSpc>
                <a:spcPts val="4358"/>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c. Liệt kê Các phim không chiếu dưới dạng 3D</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SELECT DISTINCT P.TenPhim 'Tên phim', dp.DangPhim</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FROM PHIM P JOIN DANGPHIM DP ON P.MaDP = DP.MaDP</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Where DP.DangPhim NOT IN ('3D')</a:t>
            </a:r>
          </a:p>
          <a:p>
            <a:pPr>
              <a:lnSpc>
                <a:spcPts val="4358"/>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d. Liệt kê các khách hàng không xem phim trong năm 2024</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Select kh.HoKH + ' '+ kh.TenKh 'Họ tên khách hàng'</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From KHACHHANG kh</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Where kh.MaKH not in</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Select Vp.MaKH</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From VEPHIM vp</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Where YEAR(Vp.NgayBan) = 2024</a:t>
            </a:r>
          </a:p>
          <a:p>
            <a:pPr>
              <a:lnSpc>
                <a:spcPts val="3777"/>
              </a:lnSpc>
              <a:spcBef>
                <a:spcPct val="0"/>
              </a:spcBef>
            </a:pPr>
            <a:r>
              <a:rPr lang="en-US" sz="2650">
                <a:solidFill>
                  <a:srgbClr val="000000"/>
                </a:solidFill>
                <a:latin typeface="Noto Serif Display Medium" panose="020B0604020202020204"/>
                <a:ea typeface="Noto Serif Display Medium" panose="020B0604020202020204"/>
                <a:cs typeface="Noto Serif Display Medium" panose="020B0604020202020204"/>
              </a:rPr>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12316"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5" y="1841908"/>
            <a:ext cx="13704451" cy="5467331"/>
          </a:xfrm>
          <a:prstGeom prst="rect">
            <a:avLst/>
          </a:prstGeom>
        </p:spPr>
        <p:txBody>
          <a:bodyPr wrap="square" lIns="0" tIns="0" rIns="0" bIns="0" rtlCol="0" anchor="t">
            <a:spAutoFit/>
          </a:bodyPr>
          <a:lstStyle/>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e. Liệt kê tất cả khách hàng đã mua vé nếu có</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SELECT KH.MaKH, KH.HoKH, KH.TenKh, vp.MaVe</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FROM KHACHHANG KH</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LEFT JOIN VEPHIM VP ON KH.MaKH = VP.MaKH</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f. Liệt kê tất cả các phim và danh sách tên diễn viên của phim đó.</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SELECT DISTINCT P.TenPhim 'Tên Phim', D.DanhSachDienVien 'Tên Diễn Viên'</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FROM PHIM P</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LEFT JOIN DSDIENVIEN D ON P.MaDSDV = D.MaDSDV;</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g. Liệt kê tên của tất cả các phim và loại phim nếu có.</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SELECT P.TenPhim 'Tên Phim', LP.LoaiPhim 'Loại Phim'</a:t>
            </a:r>
          </a:p>
          <a:p>
            <a:pPr>
              <a:lnSpc>
                <a:spcPts val="3919"/>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        FROM PHIM P RIGHT JOIN LOAIPHIM LP ON P.MaLP = LP.MaLP</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36906" y="4701482"/>
            <a:ext cx="7549933" cy="11830380"/>
          </a:xfrm>
          <a:custGeom>
            <a:avLst/>
            <a:gdLst/>
            <a:ahLst/>
            <a:cxnLst/>
            <a:rect l="l" t="t" r="r" b="b"/>
            <a:pathLst>
              <a:path w="7549933" h="11830380">
                <a:moveTo>
                  <a:pt x="0" y="0"/>
                </a:moveTo>
                <a:lnTo>
                  <a:pt x="7549933" y="0"/>
                </a:lnTo>
                <a:lnTo>
                  <a:pt x="7549933" y="11830380"/>
                </a:lnTo>
                <a:lnTo>
                  <a:pt x="0" y="118303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696038" y="-5241410"/>
            <a:ext cx="6580007" cy="10310552"/>
          </a:xfrm>
          <a:custGeom>
            <a:avLst/>
            <a:gdLst/>
            <a:ahLst/>
            <a:cxnLst/>
            <a:rect l="l" t="t" r="r" b="b"/>
            <a:pathLst>
              <a:path w="6580007" h="10310552">
                <a:moveTo>
                  <a:pt x="0" y="0"/>
                </a:moveTo>
                <a:lnTo>
                  <a:pt x="6580007" y="0"/>
                </a:lnTo>
                <a:lnTo>
                  <a:pt x="6580007" y="10310552"/>
                </a:lnTo>
                <a:lnTo>
                  <a:pt x="0" y="1031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852080" y="7610222"/>
            <a:ext cx="1598352" cy="1783377"/>
          </a:xfrm>
          <a:custGeom>
            <a:avLst/>
            <a:gdLst/>
            <a:ahLst/>
            <a:cxnLst/>
            <a:rect l="l" t="t" r="r" b="b"/>
            <a:pathLst>
              <a:path w="1598352" h="1783377">
                <a:moveTo>
                  <a:pt x="0" y="0"/>
                </a:moveTo>
                <a:lnTo>
                  <a:pt x="1598351" y="0"/>
                </a:lnTo>
                <a:lnTo>
                  <a:pt x="1598351" y="1783377"/>
                </a:lnTo>
                <a:lnTo>
                  <a:pt x="0" y="178337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397298" y="1716083"/>
            <a:ext cx="7456182" cy="586956"/>
          </a:xfrm>
          <a:prstGeom prst="rect">
            <a:avLst/>
          </a:prstGeom>
        </p:spPr>
        <p:txBody>
          <a:bodyPr wrap="square" lIns="0" tIns="0" rIns="0" bIns="0" rtlCol="0" anchor="t">
            <a:spAutoFit/>
          </a:bodyPr>
          <a:lstStyle/>
          <a:p>
            <a:pPr>
              <a:lnSpc>
                <a:spcPts val="4900"/>
              </a:lnSpc>
            </a:pPr>
            <a:r>
              <a:rPr lang="en-US" sz="3500">
                <a:solidFill>
                  <a:srgbClr val="EEA18E"/>
                </a:solidFill>
                <a:latin typeface="Noto Serif Display Bold"/>
              </a:rPr>
              <a:t>3.6 3 câu truy vấn hợp/ giao/ trừ</a:t>
            </a:r>
          </a:p>
        </p:txBody>
      </p:sp>
      <p:sp>
        <p:nvSpPr>
          <p:cNvPr id="9" name="TextBox 9"/>
          <p:cNvSpPr txBox="1"/>
          <p:nvPr/>
        </p:nvSpPr>
        <p:spPr>
          <a:xfrm>
            <a:off x="2397298" y="2358919"/>
            <a:ext cx="12543756" cy="5608458"/>
          </a:xfrm>
          <a:prstGeom prst="rect">
            <a:avLst/>
          </a:prstGeom>
        </p:spPr>
        <p:txBody>
          <a:bodyPr lIns="0" tIns="0" rIns="0" bIns="0" rtlCol="0" anchor="t">
            <a:spAutoFit/>
          </a:bodyPr>
          <a:lstStyle/>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a. Liệt kê tên và số điện thoại của tất cả khách hàng cùng với tên và số điện thoại của nhân viên đã bán vé cho khách hàng đó.</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SELECT HoKH AS 'Họ Tên', TenKh AS 'Thông Tin', SDT 'Số Điện Thoại'  </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FROM KHACHHANG</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UNION</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SELECT HoNV AS HoTen, TenNV AS ThongTin, SDT</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FROM NHANVIEN</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WHERE MaNV IN (</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SELECT DISTINCT MaNV</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FROM VEPHIM</a:t>
            </a:r>
          </a:p>
          <a:p>
            <a:pPr>
              <a:lnSpc>
                <a:spcPts val="3990"/>
              </a:lnSpc>
              <a:spcBef>
                <a:spcPct val="0"/>
              </a:spcBef>
            </a:pPr>
            <a:r>
              <a:rPr lang="en-US" sz="2850">
                <a:solidFill>
                  <a:srgbClr val="000000"/>
                </a:solidFill>
                <a:latin typeface="Noto Serif Display Medium" panose="020B0604020202020204"/>
                <a:ea typeface="Noto Serif Display Medium" panose="020B0604020202020204"/>
                <a:cs typeface="Noto Serif Display Medium" panose="020B0604020202020204"/>
              </a:rPr>
              <a:t>      )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696038" y="-5241410"/>
            <a:ext cx="6580007" cy="10310552"/>
          </a:xfrm>
          <a:custGeom>
            <a:avLst/>
            <a:gdLst/>
            <a:ahLst/>
            <a:cxnLst/>
            <a:rect l="l" t="t" r="r" b="b"/>
            <a:pathLst>
              <a:path w="6580007" h="10310552">
                <a:moveTo>
                  <a:pt x="0" y="0"/>
                </a:moveTo>
                <a:lnTo>
                  <a:pt x="6580007" y="0"/>
                </a:lnTo>
                <a:lnTo>
                  <a:pt x="6580007" y="10310552"/>
                </a:lnTo>
                <a:lnTo>
                  <a:pt x="0" y="1031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5" y="2916177"/>
            <a:ext cx="13616961" cy="3349058"/>
          </a:xfrm>
          <a:prstGeom prst="rect">
            <a:avLst/>
          </a:prstGeom>
        </p:spPr>
        <p:txBody>
          <a:bodyPr lIns="0" tIns="0" rIns="0" bIns="0" rtlCol="0" anchor="t">
            <a:spAutoFit/>
          </a:bodyPr>
          <a:lstStyle/>
          <a:p>
            <a:pPr>
              <a:lnSpc>
                <a:spcPts val="4430"/>
              </a:lnSpc>
            </a:pPr>
            <a:r>
              <a:rPr lang="en-US" sz="3100">
                <a:solidFill>
                  <a:srgbClr val="000000"/>
                </a:solidFill>
                <a:latin typeface="Noto Serif Display Medium" panose="020B0604020202020204"/>
                <a:ea typeface="Noto Serif Display Medium" panose="020B0604020202020204"/>
                <a:cs typeface="Noto Serif Display Medium" panose="020B0604020202020204"/>
              </a:rPr>
              <a:t>b. Liệt kê các thông tin có trong bảng HINHTHUCCHIEU và XUATCHIEU </a:t>
            </a:r>
          </a:p>
          <a:p>
            <a:pPr>
              <a:lnSpc>
                <a:spcPts val="4430"/>
              </a:lnSpc>
            </a:pPr>
            <a:r>
              <a:rPr lang="en-US" sz="3164">
                <a:solidFill>
                  <a:srgbClr val="000000"/>
                </a:solidFill>
                <a:latin typeface="Noto Serif Display Medium" panose="020B0604020202020204"/>
                <a:ea typeface="Noto Serif Display Medium" panose="020B0604020202020204"/>
                <a:cs typeface="Noto Serif Display Medium" panose="020B0604020202020204"/>
              </a:rPr>
              <a:t>     select MaPhim, MaHinhThucChieu </a:t>
            </a:r>
          </a:p>
          <a:p>
            <a:pPr>
              <a:lnSpc>
                <a:spcPts val="4430"/>
              </a:lnSpc>
            </a:pPr>
            <a:r>
              <a:rPr lang="en-US" sz="3164">
                <a:solidFill>
                  <a:srgbClr val="000000"/>
                </a:solidFill>
                <a:latin typeface="Noto Serif Display Medium" panose="020B0604020202020204"/>
                <a:ea typeface="Noto Serif Display Medium" panose="020B0604020202020204"/>
                <a:cs typeface="Noto Serif Display Medium" panose="020B0604020202020204"/>
              </a:rPr>
              <a:t>     from HINHTHUCCHIEU </a:t>
            </a:r>
          </a:p>
          <a:p>
            <a:pPr>
              <a:lnSpc>
                <a:spcPts val="4430"/>
              </a:lnSpc>
            </a:pPr>
            <a:r>
              <a:rPr lang="en-US" sz="3164">
                <a:solidFill>
                  <a:srgbClr val="000000"/>
                </a:solidFill>
                <a:latin typeface="Noto Serif Display Medium" panose="020B0604020202020204"/>
                <a:ea typeface="Noto Serif Display Medium" panose="020B0604020202020204"/>
                <a:cs typeface="Noto Serif Display Medium" panose="020B0604020202020204"/>
              </a:rPr>
              <a:t>     intersect </a:t>
            </a:r>
          </a:p>
          <a:p>
            <a:pPr>
              <a:lnSpc>
                <a:spcPts val="4430"/>
              </a:lnSpc>
            </a:pPr>
            <a:r>
              <a:rPr lang="en-US" sz="3164">
                <a:solidFill>
                  <a:srgbClr val="000000"/>
                </a:solidFill>
                <a:latin typeface="Noto Serif Display Medium" panose="020B0604020202020204"/>
                <a:ea typeface="Noto Serif Display Medium" panose="020B0604020202020204"/>
                <a:cs typeface="Noto Serif Display Medium" panose="020B0604020202020204"/>
              </a:rPr>
              <a:t>     select MaPhim, MaHinhThucChieu </a:t>
            </a:r>
          </a:p>
          <a:p>
            <a:pPr>
              <a:lnSpc>
                <a:spcPts val="4430"/>
              </a:lnSpc>
              <a:spcBef>
                <a:spcPct val="0"/>
              </a:spcBef>
            </a:pPr>
            <a:r>
              <a:rPr lang="en-US" sz="3164">
                <a:solidFill>
                  <a:srgbClr val="000000"/>
                </a:solidFill>
                <a:latin typeface="Noto Serif Display Medium" panose="020B0604020202020204"/>
                <a:ea typeface="Noto Serif Display Medium" panose="020B0604020202020204"/>
                <a:cs typeface="Noto Serif Display Medium" panose="020B0604020202020204"/>
              </a:rPr>
              <a:t>     from XUATCHIEU</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696038" y="-5241410"/>
            <a:ext cx="6580007" cy="10310552"/>
          </a:xfrm>
          <a:custGeom>
            <a:avLst/>
            <a:gdLst/>
            <a:ahLst/>
            <a:cxnLst/>
            <a:rect l="l" t="t" r="r" b="b"/>
            <a:pathLst>
              <a:path w="6580007" h="10310552">
                <a:moveTo>
                  <a:pt x="0" y="0"/>
                </a:moveTo>
                <a:lnTo>
                  <a:pt x="6580007" y="0"/>
                </a:lnTo>
                <a:lnTo>
                  <a:pt x="6580007" y="10310552"/>
                </a:lnTo>
                <a:lnTo>
                  <a:pt x="0" y="1031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5" y="2901761"/>
            <a:ext cx="13951033" cy="4552593"/>
          </a:xfrm>
          <a:prstGeom prst="rect">
            <a:avLst/>
          </a:prstGeom>
        </p:spPr>
        <p:txBody>
          <a:bodyPr wrap="square" lIns="0" tIns="0" rIns="0" bIns="0" rtlCol="0" anchor="t">
            <a:spAutoFit/>
          </a:bodyPr>
          <a:lstStyle/>
          <a:p>
            <a:pPr>
              <a:lnSpc>
                <a:spcPts val="4972"/>
              </a:lnSpc>
              <a:spcBef>
                <a:spcPct val="0"/>
              </a:spcBef>
            </a:pPr>
            <a:r>
              <a:rPr lang="en-US" sz="3551">
                <a:solidFill>
                  <a:srgbClr val="000000"/>
                </a:solidFill>
                <a:latin typeface="Noto Serif Display Medium" panose="020B0604020202020204"/>
                <a:ea typeface="Noto Serif Display Medium" panose="020B0604020202020204"/>
                <a:cs typeface="Noto Serif Display Medium" panose="020B0604020202020204"/>
              </a:rPr>
              <a:t>c. Liệt kê danh sách khách hàng chưa mua vé trong tháng này</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SELECT MaKH, HoKH+ ' ' + TenKh 'Họ tên khách hàng' </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FROM KHACHHANG</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EXCEPT</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SELECT DISTINCT v.MaKH, kh.HoKH +' '+ kh.TenKh 'Họ tên khách hàng' </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FROM VEPHIM v</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JOIN KHACHHANG kh ON v.MaKH = kh.MaKH</a:t>
            </a:r>
          </a:p>
          <a:p>
            <a:pPr>
              <a:lnSpc>
                <a:spcPts val="4351"/>
              </a:lnSpc>
              <a:spcBef>
                <a:spcPct val="0"/>
              </a:spcBef>
            </a:pPr>
            <a:r>
              <a:rPr lang="en-US" sz="3107">
                <a:solidFill>
                  <a:srgbClr val="000000"/>
                </a:solidFill>
                <a:latin typeface="Noto Serif Display Medium" panose="020B0604020202020204"/>
                <a:ea typeface="Noto Serif Display Medium" panose="020B0604020202020204"/>
                <a:cs typeface="Noto Serif Display Medium" panose="020B0604020202020204"/>
              </a:rPr>
              <a:t>      WHERE MONTH(NgayBan) = MONTH(GETDATE());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686513" y="-5241410"/>
            <a:ext cx="6580007" cy="10310552"/>
          </a:xfrm>
          <a:custGeom>
            <a:avLst/>
            <a:gdLst/>
            <a:ahLst/>
            <a:cxnLst/>
            <a:rect l="l" t="t" r="r" b="b"/>
            <a:pathLst>
              <a:path w="6580007" h="10310552">
                <a:moveTo>
                  <a:pt x="0" y="0"/>
                </a:moveTo>
                <a:lnTo>
                  <a:pt x="6580007" y="0"/>
                </a:lnTo>
                <a:lnTo>
                  <a:pt x="6580007" y="10310552"/>
                </a:lnTo>
                <a:lnTo>
                  <a:pt x="0" y="1031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848804" y="1944876"/>
            <a:ext cx="5099447" cy="580390"/>
          </a:xfrm>
          <a:prstGeom prst="rect">
            <a:avLst/>
          </a:prstGeom>
        </p:spPr>
        <p:txBody>
          <a:bodyPr lIns="0" tIns="0" rIns="0" bIns="0" rtlCol="0" anchor="t">
            <a:spAutoFit/>
          </a:bodyPr>
          <a:lstStyle/>
          <a:p>
            <a:pPr algn="ctr">
              <a:lnSpc>
                <a:spcPts val="4759"/>
              </a:lnSpc>
            </a:pPr>
            <a:r>
              <a:rPr lang="en-US" sz="3399">
                <a:solidFill>
                  <a:srgbClr val="EEA18E"/>
                </a:solidFill>
                <a:latin typeface="Noto Serif Display Bold"/>
              </a:rPr>
              <a:t>3.7 7 câu Update ,Delete</a:t>
            </a:r>
          </a:p>
        </p:txBody>
      </p:sp>
      <p:sp>
        <p:nvSpPr>
          <p:cNvPr id="9" name="TextBox 9"/>
          <p:cNvSpPr txBox="1"/>
          <p:nvPr/>
        </p:nvSpPr>
        <p:spPr>
          <a:xfrm>
            <a:off x="2848804" y="2729504"/>
            <a:ext cx="11479346" cy="4976491"/>
          </a:xfrm>
          <a:prstGeom prst="rect">
            <a:avLst/>
          </a:prstGeom>
        </p:spPr>
        <p:txBody>
          <a:bodyPr lIns="0" tIns="0" rIns="0" bIns="0" rtlCol="0" anchor="t">
            <a:spAutoFit/>
          </a:bodyPr>
          <a:lstStyle/>
          <a:p>
            <a:pPr>
              <a:lnSpc>
                <a:spcPts val="4686"/>
              </a:lnSpc>
            </a:pPr>
            <a:r>
              <a:rPr lang="en-US" sz="3420">
                <a:solidFill>
                  <a:srgbClr val="000000"/>
                </a:solidFill>
                <a:latin typeface="Noto Serif Display Medium" panose="020B0604020202020204"/>
                <a:ea typeface="Noto Serif Display Medium" panose="020B0604020202020204"/>
                <a:cs typeface="Noto Serif Display Medium" panose="020B0604020202020204"/>
              </a:rPr>
              <a:t>a. Cập nhật phòng chiếu bất kỳ </a:t>
            </a:r>
          </a:p>
          <a:p>
            <a:pPr>
              <a:lnSpc>
                <a:spcPts val="4789"/>
              </a:lnSpc>
              <a:spcBef>
                <a:spcPct val="0"/>
              </a:spcBef>
            </a:pPr>
            <a:r>
              <a:rPr lang="en-US" sz="3420">
                <a:solidFill>
                  <a:srgbClr val="000000"/>
                </a:solidFill>
                <a:latin typeface="Noto Serif Display Medium" panose="020B0604020202020204"/>
                <a:ea typeface="Noto Serif Display Medium" panose="020B0604020202020204"/>
                <a:cs typeface="Noto Serif Display Medium" panose="020B0604020202020204"/>
              </a:rPr>
              <a:t>     UPDATE PHONGCHIEU</a:t>
            </a:r>
          </a:p>
          <a:p>
            <a:pPr>
              <a:lnSpc>
                <a:spcPts val="4789"/>
              </a:lnSpc>
              <a:spcBef>
                <a:spcPct val="0"/>
              </a:spcBef>
            </a:pPr>
            <a:r>
              <a:rPr lang="en-US" sz="3420">
                <a:solidFill>
                  <a:srgbClr val="000000"/>
                </a:solidFill>
                <a:latin typeface="Noto Serif Display Medium" panose="020B0604020202020204"/>
                <a:ea typeface="Noto Serif Display Medium" panose="020B0604020202020204"/>
                <a:cs typeface="Noto Serif Display Medium" panose="020B0604020202020204"/>
              </a:rPr>
              <a:t>     SET TenPhong = N'Phòng chiếu 2'</a:t>
            </a:r>
          </a:p>
          <a:p>
            <a:pPr>
              <a:lnSpc>
                <a:spcPts val="4789"/>
              </a:lnSpc>
              <a:spcBef>
                <a:spcPct val="0"/>
              </a:spcBef>
            </a:pPr>
            <a:r>
              <a:rPr lang="en-US" sz="3420">
                <a:solidFill>
                  <a:srgbClr val="000000"/>
                </a:solidFill>
                <a:latin typeface="Noto Serif Display Medium" panose="020B0604020202020204"/>
                <a:ea typeface="Noto Serif Display Medium" panose="020B0604020202020204"/>
                <a:cs typeface="Noto Serif Display Medium" panose="020B0604020202020204"/>
              </a:rPr>
              <a:t>     WHERE MaPhong = 'PC02'</a:t>
            </a:r>
          </a:p>
          <a:p>
            <a:pPr>
              <a:lnSpc>
                <a:spcPts val="4789"/>
              </a:lnSpc>
            </a:pPr>
            <a:r>
              <a:rPr lang="en-US" sz="3420">
                <a:solidFill>
                  <a:srgbClr val="000000"/>
                </a:solidFill>
                <a:latin typeface="Noto Serif Display Medium" panose="020B0604020202020204"/>
                <a:ea typeface="Noto Serif Display Medium" panose="020B0604020202020204"/>
                <a:cs typeface="Noto Serif Display Medium" panose="020B0604020202020204"/>
              </a:rPr>
              <a:t>b. Cập nhật giờ bắt đầu xuất chiếu với mã phim bất kỳ </a:t>
            </a:r>
          </a:p>
          <a:p>
            <a:pPr>
              <a:lnSpc>
                <a:spcPts val="5097"/>
              </a:lnSpc>
            </a:pPr>
            <a:r>
              <a:rPr lang="en-US" sz="3420">
                <a:solidFill>
                  <a:srgbClr val="000000"/>
                </a:solidFill>
                <a:latin typeface="Noto Serif Display Medium" panose="020B0604020202020204"/>
                <a:ea typeface="Noto Serif Display Medium" panose="020B0604020202020204"/>
                <a:cs typeface="Noto Serif Display Medium" panose="020B0604020202020204"/>
              </a:rPr>
              <a:t>     UPDATE XUATCHIEU</a:t>
            </a:r>
          </a:p>
          <a:p>
            <a:pPr>
              <a:lnSpc>
                <a:spcPts val="5097"/>
              </a:lnSpc>
            </a:pPr>
            <a:r>
              <a:rPr lang="en-US" sz="3420">
                <a:solidFill>
                  <a:srgbClr val="000000"/>
                </a:solidFill>
                <a:latin typeface="Noto Serif Display Medium" panose="020B0604020202020204"/>
                <a:ea typeface="Noto Serif Display Medium" panose="020B0604020202020204"/>
                <a:cs typeface="Noto Serif Display Medium" panose="020B0604020202020204"/>
              </a:rPr>
              <a:t>     SET GioBatDau = '8:30'</a:t>
            </a:r>
          </a:p>
          <a:p>
            <a:pPr>
              <a:lnSpc>
                <a:spcPts val="5097"/>
              </a:lnSpc>
            </a:pPr>
            <a:r>
              <a:rPr lang="en-US" sz="3420">
                <a:solidFill>
                  <a:srgbClr val="000000"/>
                </a:solidFill>
                <a:latin typeface="Noto Serif Display Medium" panose="020B0604020202020204"/>
                <a:ea typeface="Noto Serif Display Medium" panose="020B0604020202020204"/>
                <a:cs typeface="Noto Serif Display Medium" panose="020B0604020202020204"/>
              </a:rPr>
              <a:t>     WHERE MaPhim = 'MP001'</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696038" y="-5241410"/>
            <a:ext cx="6580007" cy="10310552"/>
          </a:xfrm>
          <a:custGeom>
            <a:avLst/>
            <a:gdLst/>
            <a:ahLst/>
            <a:cxnLst/>
            <a:rect l="l" t="t" r="r" b="b"/>
            <a:pathLst>
              <a:path w="6580007" h="10310552">
                <a:moveTo>
                  <a:pt x="0" y="0"/>
                </a:moveTo>
                <a:lnTo>
                  <a:pt x="6580007" y="0"/>
                </a:lnTo>
                <a:lnTo>
                  <a:pt x="6580007" y="10310552"/>
                </a:lnTo>
                <a:lnTo>
                  <a:pt x="0" y="1031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2739029"/>
            <a:ext cx="13951033" cy="4478727"/>
          </a:xfrm>
          <a:prstGeom prst="rect">
            <a:avLst/>
          </a:prstGeom>
        </p:spPr>
        <p:txBody>
          <a:bodyPr wrap="square" lIns="0" tIns="0" rIns="0" bIns="0" rtlCol="0" anchor="t">
            <a:spAutoFit/>
          </a:bodyPr>
          <a:lstStyle/>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c. Cập nhật phim bất kỳ</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    UPDATE PHIM</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    SET TenPhim = N'Tiệc Trăng Máu' , DaoDien = N'Nguyễn Quang Dũng'</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    WHERE MaPhim = 'MP006'</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d. Cập nhật ghế bất kỳ</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     UPDATE GHE</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     SET LoaiGhe = 'B1'</a:t>
            </a:r>
          </a:p>
          <a:p>
            <a:pPr>
              <a:lnSpc>
                <a:spcPts val="4384"/>
              </a:lnSpc>
            </a:pPr>
            <a:r>
              <a:rPr lang="en-US" sz="3200">
                <a:solidFill>
                  <a:srgbClr val="000000"/>
                </a:solidFill>
                <a:latin typeface="Noto Serif Display Medium" panose="020B0604020202020204"/>
                <a:ea typeface="Noto Serif Display Medium" panose="020B0604020202020204"/>
                <a:cs typeface="Noto Serif Display Medium" panose="020B0604020202020204"/>
              </a:rPr>
              <a:t>     WHERE MaGhe = 'LG017'</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696038" y="-5241410"/>
            <a:ext cx="6580007" cy="10310552"/>
          </a:xfrm>
          <a:custGeom>
            <a:avLst/>
            <a:gdLst/>
            <a:ahLst/>
            <a:cxnLst/>
            <a:rect l="l" t="t" r="r" b="b"/>
            <a:pathLst>
              <a:path w="6580007" h="10310552">
                <a:moveTo>
                  <a:pt x="0" y="0"/>
                </a:moveTo>
                <a:lnTo>
                  <a:pt x="6580007" y="0"/>
                </a:lnTo>
                <a:lnTo>
                  <a:pt x="6580007" y="10310552"/>
                </a:lnTo>
                <a:lnTo>
                  <a:pt x="0" y="103105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827631" y="7512271"/>
            <a:ext cx="1674562" cy="1868409"/>
          </a:xfrm>
          <a:custGeom>
            <a:avLst/>
            <a:gdLst/>
            <a:ahLst/>
            <a:cxnLst/>
            <a:rect l="l" t="t" r="r" b="b"/>
            <a:pathLst>
              <a:path w="1674562" h="1868409">
                <a:moveTo>
                  <a:pt x="0" y="0"/>
                </a:moveTo>
                <a:lnTo>
                  <a:pt x="1674562" y="0"/>
                </a:lnTo>
                <a:lnTo>
                  <a:pt x="1674562" y="1868409"/>
                </a:lnTo>
                <a:lnTo>
                  <a:pt x="0" y="18684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932913" y="2156788"/>
            <a:ext cx="14135887" cy="5120312"/>
          </a:xfrm>
          <a:prstGeom prst="rect">
            <a:avLst/>
          </a:prstGeom>
        </p:spPr>
        <p:txBody>
          <a:bodyPr wrap="square" lIns="0" tIns="0" rIns="0" bIns="0" rtlCol="0" anchor="t">
            <a:spAutoFit/>
          </a:bodyPr>
          <a:lstStyle/>
          <a:p>
            <a:pPr>
              <a:lnSpc>
                <a:spcPts val="4099"/>
              </a:lnSpc>
              <a:spcBef>
                <a:spcPct val="0"/>
              </a:spcBef>
            </a:pPr>
            <a:r>
              <a:rPr lang="en-US" sz="2927">
                <a:solidFill>
                  <a:srgbClr val="000000"/>
                </a:solidFill>
                <a:latin typeface="Noto Serif Display Medium" panose="020B0604020202020204"/>
                <a:ea typeface="Noto Serif Display Medium" panose="020B0604020202020204"/>
                <a:cs typeface="Noto Serif Display Medium" panose="020B0604020202020204"/>
              </a:rPr>
              <a:t>e. Xóa tất cả các thông tin của các loại vé từ 1 đến 5 </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DELETE FROM VEPHIM</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WHERE MaVe &lt; 'MV002'</a:t>
            </a:r>
          </a:p>
          <a:p>
            <a:pPr>
              <a:lnSpc>
                <a:spcPts val="4099"/>
              </a:lnSpc>
              <a:spcBef>
                <a:spcPct val="0"/>
              </a:spcBef>
            </a:pPr>
            <a:r>
              <a:rPr lang="en-US" sz="2927">
                <a:solidFill>
                  <a:srgbClr val="000000"/>
                </a:solidFill>
                <a:latin typeface="Noto Serif Display Medium" panose="020B0604020202020204"/>
                <a:ea typeface="Noto Serif Display Medium" panose="020B0604020202020204"/>
                <a:cs typeface="Noto Serif Display Medium" panose="020B0604020202020204"/>
              </a:rPr>
              <a:t>f. Xóa tất cả các thông tin của nhân viên NV003 </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DELETE FROM NHANVIEN</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WHERE manv = 'NV003'</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g. Xóa tât cả các thông tin 20 ghế đầu với loại ghế là ghế thường của phòng chiếu 1</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DELETE Top(20)</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From GHE</a:t>
            </a:r>
          </a:p>
          <a:p>
            <a:pPr>
              <a:lnSpc>
                <a:spcPts val="3952"/>
              </a:lnSpc>
              <a:spcBef>
                <a:spcPct val="0"/>
              </a:spcBef>
            </a:pPr>
            <a:r>
              <a:rPr lang="en-US" sz="2823">
                <a:solidFill>
                  <a:srgbClr val="000000"/>
                </a:solidFill>
                <a:latin typeface="Noto Serif Display Medium" panose="020B0604020202020204"/>
                <a:ea typeface="Noto Serif Display Medium" panose="020B0604020202020204"/>
                <a:cs typeface="Noto Serif Display Medium" panose="020B0604020202020204"/>
              </a:rPr>
              <a:t>Where MaPhong = 'PC01' and LoaiGhe ='Thường'</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358638" y="4726652"/>
            <a:ext cx="13049795" cy="1200912"/>
          </a:xfrm>
          <a:prstGeom prst="rect">
            <a:avLst/>
          </a:prstGeom>
        </p:spPr>
        <p:txBody>
          <a:bodyPr lIns="0" tIns="0" rIns="0" bIns="0" rtlCol="0" anchor="t">
            <a:spAutoFit/>
          </a:bodyPr>
          <a:lstStyle/>
          <a:p>
            <a:pPr algn="ctr">
              <a:lnSpc>
                <a:spcPts val="9030"/>
              </a:lnSpc>
            </a:pPr>
            <a:r>
              <a:rPr lang="en-US" sz="9030">
                <a:solidFill>
                  <a:srgbClr val="B5838D"/>
                </a:solidFill>
                <a:latin typeface="Faustina Bold"/>
                <a:ea typeface="Faustina Bold"/>
              </a:rPr>
              <a:t>4. Thủ tục/hà﻿m và Trigger</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C65F28D6-3C5B-7647-00F7-566026F9AEC5}"/>
              </a:ext>
            </a:extLst>
          </p:cNvPr>
          <p:cNvGraphicFramePr>
            <a:graphicFrameLocks noGrp="1"/>
          </p:cNvGraphicFramePr>
          <p:nvPr>
            <p:extLst>
              <p:ext uri="{D42A27DB-BD31-4B8C-83A1-F6EECF244321}">
                <p14:modId xmlns:p14="http://schemas.microsoft.com/office/powerpoint/2010/main" val="172505770"/>
              </p:ext>
            </p:extLst>
          </p:nvPr>
        </p:nvGraphicFramePr>
        <p:xfrm>
          <a:off x="762000" y="362392"/>
          <a:ext cx="17145001" cy="9211116"/>
        </p:xfrm>
        <a:graphic>
          <a:graphicData uri="http://schemas.openxmlformats.org/drawingml/2006/table">
            <a:tbl>
              <a:tblPr firstRow="1" firstCol="1" bandRow="1">
                <a:tableStyleId>{5940675A-B579-460E-94D1-54222C63F5DA}</a:tableStyleId>
              </a:tblPr>
              <a:tblGrid>
                <a:gridCol w="3881889">
                  <a:extLst>
                    <a:ext uri="{9D8B030D-6E8A-4147-A177-3AD203B41FA5}">
                      <a16:colId xmlns:a16="http://schemas.microsoft.com/office/drawing/2014/main" val="3568511174"/>
                    </a:ext>
                  </a:extLst>
                </a:gridCol>
                <a:gridCol w="3006751">
                  <a:extLst>
                    <a:ext uri="{9D8B030D-6E8A-4147-A177-3AD203B41FA5}">
                      <a16:colId xmlns:a16="http://schemas.microsoft.com/office/drawing/2014/main" val="1769651161"/>
                    </a:ext>
                  </a:extLst>
                </a:gridCol>
                <a:gridCol w="3533457">
                  <a:extLst>
                    <a:ext uri="{9D8B030D-6E8A-4147-A177-3AD203B41FA5}">
                      <a16:colId xmlns:a16="http://schemas.microsoft.com/office/drawing/2014/main" val="3292084170"/>
                    </a:ext>
                  </a:extLst>
                </a:gridCol>
                <a:gridCol w="3361452">
                  <a:extLst>
                    <a:ext uri="{9D8B030D-6E8A-4147-A177-3AD203B41FA5}">
                      <a16:colId xmlns:a16="http://schemas.microsoft.com/office/drawing/2014/main" val="3388337644"/>
                    </a:ext>
                  </a:extLst>
                </a:gridCol>
                <a:gridCol w="3361452">
                  <a:extLst>
                    <a:ext uri="{9D8B030D-6E8A-4147-A177-3AD203B41FA5}">
                      <a16:colId xmlns:a16="http://schemas.microsoft.com/office/drawing/2014/main" val="1889731256"/>
                    </a:ext>
                  </a:extLst>
                </a:gridCol>
              </a:tblGrid>
              <a:tr h="350781">
                <a:tc rowSpan="2">
                  <a:txBody>
                    <a:bodyPr/>
                    <a:lstStyle/>
                    <a:p>
                      <a:pPr algn="ctr">
                        <a:lnSpc>
                          <a:spcPct val="107000"/>
                        </a:lnSpc>
                        <a:spcAft>
                          <a:spcPts val="800"/>
                        </a:spcAft>
                      </a:pPr>
                      <a:r>
                        <a:rPr lang="en-US" sz="2300" b="1">
                          <a:effectLst/>
                          <a:latin typeface="Times New Roman" panose="02020603050405020304" pitchFamily="18" charset="0"/>
                          <a:cs typeface="Times New Roman" panose="02020603050405020304" pitchFamily="18" charset="0"/>
                        </a:rPr>
                        <a:t>Công việc</a:t>
                      </a:r>
                      <a:endParaRPr lang="en-US"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gridSpan="4">
                  <a:txBody>
                    <a:bodyPr/>
                    <a:lstStyle/>
                    <a:p>
                      <a:pPr algn="ctr"/>
                      <a:r>
                        <a:rPr lang="en-US" sz="2300" b="1">
                          <a:effectLst/>
                          <a:latin typeface="Times New Roman" panose="02020603050405020304" pitchFamily="18" charset="0"/>
                          <a:cs typeface="Times New Roman" panose="02020603050405020304" pitchFamily="18" charset="0"/>
                        </a:rPr>
                        <a:t>Thành viên</a:t>
                      </a:r>
                      <a:endParaRPr lang="en-US" sz="2300" b="1"/>
                    </a:p>
                  </a:txBody>
                  <a:tcPr marL="45116" marR="45116" marT="0" marB="0"/>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4118007261"/>
                  </a:ext>
                </a:extLst>
              </a:tr>
              <a:tr h="416841">
                <a:tc vMerge="1">
                  <a:txBody>
                    <a:bodyPr/>
                    <a:lstStyle/>
                    <a:p>
                      <a:endParaRPr lang="en-US"/>
                    </a:p>
                  </a:txBody>
                  <a:tcPr/>
                </a:tc>
                <a:tc>
                  <a:txBody>
                    <a:bodyPr/>
                    <a:lstStyle/>
                    <a:p>
                      <a:pPr algn="ctr">
                        <a:lnSpc>
                          <a:spcPct val="107000"/>
                        </a:lnSpc>
                        <a:spcAft>
                          <a:spcPts val="800"/>
                        </a:spcAft>
                      </a:pPr>
                      <a:r>
                        <a:rPr lang="en-US" sz="2300" b="1">
                          <a:effectLst/>
                          <a:latin typeface="Times New Roman" panose="02020603050405020304" pitchFamily="18" charset="0"/>
                          <a:cs typeface="Times New Roman" panose="02020603050405020304" pitchFamily="18" charset="0"/>
                        </a:rPr>
                        <a:t>Lê Thanh Tùng</a:t>
                      </a:r>
                      <a:endParaRPr lang="en-US"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Nguyễn Quang Đạt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Trần Đăng Khoa</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Nguyễn Thành Nhân</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4017327924"/>
                  </a:ext>
                </a:extLst>
              </a:tr>
              <a:tr h="350019">
                <a:tc>
                  <a:txBody>
                    <a:bodyPr/>
                    <a:lstStyle/>
                    <a:p>
                      <a:pPr algn="just">
                        <a:lnSpc>
                          <a:spcPct val="107000"/>
                        </a:lnSpc>
                        <a:spcAft>
                          <a:spcPts val="800"/>
                        </a:spcAft>
                      </a:pPr>
                      <a:r>
                        <a:rPr lang="en-US" sz="2300">
                          <a:effectLst/>
                          <a:latin typeface="Times New Roman" panose="02020603050405020304" pitchFamily="18" charset="0"/>
                          <a:cs typeface="Times New Roman" panose="02020603050405020304" pitchFamily="18" charset="0"/>
                        </a:rPr>
                        <a:t>1. Thiết kế slide báo cáo</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25%</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25%</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25%</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25%</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3941524030"/>
                  </a:ext>
                </a:extLst>
              </a:tr>
              <a:tr h="350019">
                <a:tc>
                  <a:txBody>
                    <a:bodyPr/>
                    <a:lstStyle/>
                    <a:p>
                      <a:pPr algn="just">
                        <a:lnSpc>
                          <a:spcPct val="107000"/>
                        </a:lnSpc>
                        <a:spcAft>
                          <a:spcPts val="800"/>
                        </a:spcAft>
                      </a:pPr>
                      <a:r>
                        <a:rPr lang="en-US" sz="2300">
                          <a:effectLst/>
                          <a:latin typeface="Times New Roman" panose="02020603050405020304" pitchFamily="18" charset="0"/>
                          <a:cs typeface="Times New Roman" panose="02020603050405020304" pitchFamily="18" charset="0"/>
                        </a:rPr>
                        <a:t>2. Chỉnh sửa slide báo cáo</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2881205379"/>
                  </a:ext>
                </a:extLst>
              </a:tr>
              <a:tr h="350019">
                <a:tc>
                  <a:txBody>
                    <a:bodyPr/>
                    <a:lstStyle/>
                    <a:p>
                      <a:pPr algn="just">
                        <a:lnSpc>
                          <a:spcPct val="107000"/>
                        </a:lnSpc>
                        <a:spcAft>
                          <a:spcPts val="800"/>
                        </a:spcAft>
                      </a:pPr>
                      <a:r>
                        <a:rPr lang="en-US" sz="2300">
                          <a:effectLst/>
                          <a:latin typeface="Times New Roman" panose="02020603050405020304" pitchFamily="18" charset="0"/>
                          <a:cs typeface="Times New Roman" panose="02020603050405020304" pitchFamily="18" charset="0"/>
                        </a:rPr>
                        <a:t>3. Thiết kế csdl</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65%</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20%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5%</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552033662"/>
                  </a:ext>
                </a:extLst>
              </a:tr>
              <a:tr h="350019">
                <a:tc gridSpan="5">
                  <a:txBody>
                    <a:bodyPr/>
                    <a:lstStyle/>
                    <a:p>
                      <a:pPr algn="ctr">
                        <a:lnSpc>
                          <a:spcPct val="107000"/>
                        </a:lnSpc>
                        <a:spcAft>
                          <a:spcPts val="800"/>
                        </a:spcAft>
                      </a:pPr>
                      <a:r>
                        <a:rPr lang="en-US" sz="2300" b="1">
                          <a:effectLst/>
                          <a:latin typeface="Times New Roman" panose="02020603050405020304" pitchFamily="18" charset="0"/>
                          <a:cs typeface="Times New Roman" panose="02020603050405020304" pitchFamily="18" charset="0"/>
                        </a:rPr>
                        <a:t>I.  Phần Truy vấn</a:t>
                      </a:r>
                      <a:endParaRPr lang="en-US"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3095939"/>
                  </a:ext>
                </a:extLst>
              </a:tr>
              <a:tr h="416841">
                <a:tc>
                  <a:txBody>
                    <a:bodyPr/>
                    <a:lstStyle/>
                    <a:p>
                      <a:pPr>
                        <a:lnSpc>
                          <a:spcPct val="107000"/>
                        </a:lnSpc>
                        <a:spcAft>
                          <a:spcPts val="800"/>
                        </a:spcAft>
                      </a:pPr>
                      <a:r>
                        <a:rPr lang="en-US" sz="2300">
                          <a:effectLst/>
                          <a:latin typeface="Times New Roman" panose="02020603050405020304" pitchFamily="18" charset="0"/>
                          <a:cs typeface="Times New Roman" panose="02020603050405020304" pitchFamily="18" charset="0"/>
                        </a:rPr>
                        <a:t>1. Truy vấn đơn giản: </a:t>
                      </a:r>
                      <a:r>
                        <a:rPr lang="en-US" sz="2300">
                          <a:solidFill>
                            <a:srgbClr val="FF0000"/>
                          </a:solidFill>
                          <a:effectLst/>
                          <a:latin typeface="Times New Roman" panose="02020603050405020304" pitchFamily="18" charset="0"/>
                          <a:cs typeface="Times New Roman" panose="02020603050405020304" pitchFamily="18" charset="0"/>
                        </a:rPr>
                        <a:t>3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67%</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33%</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398381439"/>
                  </a:ext>
                </a:extLst>
              </a:tr>
              <a:tr h="725329">
                <a:tc>
                  <a:txBody>
                    <a:bodyPr/>
                    <a:lstStyle/>
                    <a:p>
                      <a:pPr>
                        <a:lnSpc>
                          <a:spcPct val="107000"/>
                        </a:lnSpc>
                        <a:spcAft>
                          <a:spcPts val="800"/>
                        </a:spcAft>
                      </a:pPr>
                      <a:r>
                        <a:rPr lang="en-US" sz="2300">
                          <a:effectLst/>
                          <a:latin typeface="Times New Roman" panose="02020603050405020304" pitchFamily="18" charset="0"/>
                          <a:cs typeface="Times New Roman" panose="02020603050405020304" pitchFamily="18" charset="0"/>
                        </a:rPr>
                        <a:t>2.Truy vấn với Aggregate Functions: </a:t>
                      </a:r>
                      <a:r>
                        <a:rPr lang="en-US" sz="2300">
                          <a:solidFill>
                            <a:srgbClr val="FF0000"/>
                          </a:solidFill>
                          <a:effectLst/>
                          <a:latin typeface="Times New Roman" panose="02020603050405020304" pitchFamily="18" charset="0"/>
                          <a:cs typeface="Times New Roman" panose="02020603050405020304" pitchFamily="18" charset="0"/>
                        </a:rPr>
                        <a:t>7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055615754"/>
                  </a:ext>
                </a:extLst>
              </a:tr>
              <a:tr h="725329">
                <a:tc>
                  <a:txBody>
                    <a:bodyPr/>
                    <a:lstStyle/>
                    <a:p>
                      <a:pPr>
                        <a:lnSpc>
                          <a:spcPct val="107000"/>
                        </a:lnSpc>
                        <a:spcAft>
                          <a:spcPts val="800"/>
                        </a:spcAft>
                      </a:pPr>
                      <a:r>
                        <a:rPr lang="en-US" sz="2300">
                          <a:effectLst/>
                          <a:latin typeface="Times New Roman" panose="02020603050405020304" pitchFamily="18" charset="0"/>
                          <a:cs typeface="Times New Roman" panose="02020603050405020304" pitchFamily="18" charset="0"/>
                        </a:rPr>
                        <a:t>3. Truy vấn với mệnh đề having: </a:t>
                      </a:r>
                      <a:r>
                        <a:rPr lang="en-US" sz="2300">
                          <a:solidFill>
                            <a:srgbClr val="FF0000"/>
                          </a:solidFill>
                          <a:effectLst/>
                          <a:latin typeface="Times New Roman" panose="02020603050405020304" pitchFamily="18" charset="0"/>
                          <a:cs typeface="Times New Roman" panose="02020603050405020304" pitchFamily="18" charset="0"/>
                        </a:rPr>
                        <a:t>5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90%</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706548029"/>
                  </a:ext>
                </a:extLst>
              </a:tr>
              <a:tr h="725329">
                <a:tc>
                  <a:txBody>
                    <a:bodyPr/>
                    <a:lstStyle/>
                    <a:p>
                      <a:pPr>
                        <a:lnSpc>
                          <a:spcPct val="107000"/>
                        </a:lnSpc>
                        <a:spcAft>
                          <a:spcPts val="800"/>
                        </a:spcAft>
                      </a:pPr>
                      <a:r>
                        <a:rPr lang="en-US" sz="2300">
                          <a:effectLst/>
                          <a:latin typeface="Times New Roman" panose="02020603050405020304" pitchFamily="18" charset="0"/>
                          <a:cs typeface="Times New Roman" panose="02020603050405020304" pitchFamily="18" charset="0"/>
                        </a:rPr>
                        <a:t>4. Truy vấn lớn nhất, nhỏ nhất: </a:t>
                      </a:r>
                      <a:r>
                        <a:rPr lang="en-US" sz="2300">
                          <a:solidFill>
                            <a:srgbClr val="FF0000"/>
                          </a:solidFill>
                          <a:effectLst/>
                          <a:latin typeface="Times New Roman" panose="02020603050405020304" pitchFamily="18" charset="0"/>
                          <a:cs typeface="Times New Roman" panose="02020603050405020304" pitchFamily="18" charset="0"/>
                        </a:rPr>
                        <a:t>3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ea typeface="Calibri" panose="020F0502020204030204" pitchFamily="34" charset="0"/>
                          <a:cs typeface="Times New Roman" panose="02020603050405020304" pitchFamily="18" charset="0"/>
                        </a:rPr>
                        <a:t>100%</a:t>
                      </a: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2269006791"/>
                  </a:ext>
                </a:extLst>
              </a:tr>
              <a:tr h="833055">
                <a:tc>
                  <a:txBody>
                    <a:bodyPr/>
                    <a:lstStyle/>
                    <a:p>
                      <a:pPr>
                        <a:lnSpc>
                          <a:spcPct val="107000"/>
                        </a:lnSpc>
                        <a:spcAft>
                          <a:spcPts val="800"/>
                        </a:spcAft>
                      </a:pPr>
                      <a:r>
                        <a:rPr lang="en-US" sz="2300">
                          <a:effectLst/>
                          <a:latin typeface="Times New Roman" panose="02020603050405020304" pitchFamily="18" charset="0"/>
                          <a:cs typeface="Times New Roman" panose="02020603050405020304" pitchFamily="18" charset="0"/>
                        </a:rPr>
                        <a:t>5. Truy vấn Không/chưa có: (Not In và left/right join): </a:t>
                      </a:r>
                      <a:r>
                        <a:rPr lang="en-US" sz="2300">
                          <a:solidFill>
                            <a:srgbClr val="FF0000"/>
                          </a:solidFill>
                          <a:effectLst/>
                          <a:latin typeface="Times New Roman" panose="02020603050405020304" pitchFamily="18" charset="0"/>
                          <a:cs typeface="Times New Roman" panose="02020603050405020304" pitchFamily="18" charset="0"/>
                        </a:rPr>
                        <a:t>7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909755693"/>
                  </a:ext>
                </a:extLst>
              </a:tr>
              <a:tr h="725329">
                <a:tc>
                  <a:txBody>
                    <a:bodyPr/>
                    <a:lstStyle/>
                    <a:p>
                      <a:pPr>
                        <a:lnSpc>
                          <a:spcPct val="107000"/>
                        </a:lnSpc>
                        <a:spcAft>
                          <a:spcPts val="800"/>
                        </a:spcAft>
                      </a:pPr>
                      <a:r>
                        <a:rPr lang="en-US" sz="2300" spc="-40">
                          <a:effectLst/>
                          <a:latin typeface="Times New Roman" panose="02020603050405020304" pitchFamily="18" charset="0"/>
                          <a:cs typeface="Times New Roman" panose="02020603050405020304" pitchFamily="18" charset="0"/>
                        </a:rPr>
                        <a:t>6. Truy vấn Hợp/Giao/Trừ: </a:t>
                      </a:r>
                      <a:r>
                        <a:rPr lang="en-US" sz="2300" spc="-40">
                          <a:solidFill>
                            <a:srgbClr val="FF0000"/>
                          </a:solidFill>
                          <a:effectLst/>
                          <a:latin typeface="Times New Roman" panose="02020603050405020304" pitchFamily="18" charset="0"/>
                          <a:cs typeface="Times New Roman" panose="02020603050405020304" pitchFamily="18" charset="0"/>
                        </a:rPr>
                        <a:t>3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43%</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57%</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185367406"/>
                  </a:ext>
                </a:extLst>
              </a:tr>
              <a:tr h="390607">
                <a:tc>
                  <a:txBody>
                    <a:bodyPr/>
                    <a:lstStyle/>
                    <a:p>
                      <a:pPr>
                        <a:lnSpc>
                          <a:spcPct val="107000"/>
                        </a:lnSpc>
                        <a:spcAft>
                          <a:spcPts val="800"/>
                        </a:spcAft>
                      </a:pPr>
                      <a:r>
                        <a:rPr lang="en-US" sz="2300" spc="100" baseline="0">
                          <a:effectLst/>
                          <a:latin typeface="Times New Roman" panose="02020603050405020304" pitchFamily="18" charset="0"/>
                          <a:cs typeface="Times New Roman" panose="02020603050405020304" pitchFamily="18" charset="0"/>
                        </a:rPr>
                        <a:t>7. Truy vấn Update, Delete:  </a:t>
                      </a:r>
                      <a:r>
                        <a:rPr lang="en-US" sz="2300" spc="100" baseline="0">
                          <a:solidFill>
                            <a:srgbClr val="FF0000"/>
                          </a:solidFill>
                          <a:effectLst/>
                          <a:latin typeface="Times New Roman" panose="02020603050405020304" pitchFamily="18" charset="0"/>
                          <a:cs typeface="Times New Roman" panose="02020603050405020304" pitchFamily="18" charset="0"/>
                        </a:rPr>
                        <a:t>7 câu</a:t>
                      </a:r>
                      <a:endParaRPr lang="en-US" sz="2300" spc="100" baseline="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626185081"/>
                  </a:ext>
                </a:extLst>
              </a:tr>
              <a:tr h="350019">
                <a:tc gridSpan="5">
                  <a:txBody>
                    <a:bodyPr/>
                    <a:lstStyle/>
                    <a:p>
                      <a:pPr algn="ctr">
                        <a:lnSpc>
                          <a:spcPct val="107000"/>
                        </a:lnSpc>
                        <a:spcAft>
                          <a:spcPts val="800"/>
                        </a:spcAft>
                      </a:pPr>
                      <a:r>
                        <a:rPr lang="en-US" sz="2300" b="1" spc="-40">
                          <a:effectLst/>
                          <a:latin typeface="Times New Roman" panose="02020603050405020304" pitchFamily="18" charset="0"/>
                          <a:cs typeface="Times New Roman" panose="02020603050405020304" pitchFamily="18" charset="0"/>
                        </a:rPr>
                        <a:t>II. Thủ tục/ Hàm và Trigger</a:t>
                      </a:r>
                      <a:endParaRPr lang="en-US"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943050743"/>
                  </a:ext>
                </a:extLst>
              </a:tr>
              <a:tr h="371295">
                <a:tc>
                  <a:txBody>
                    <a:bodyPr/>
                    <a:lstStyle/>
                    <a:p>
                      <a:pPr>
                        <a:lnSpc>
                          <a:spcPct val="107000"/>
                        </a:lnSpc>
                        <a:spcAft>
                          <a:spcPts val="800"/>
                        </a:spcAft>
                      </a:pPr>
                      <a:r>
                        <a:rPr lang="en-US" sz="2300" spc="-40">
                          <a:effectLst/>
                          <a:latin typeface="Times New Roman" panose="02020603050405020304" pitchFamily="18" charset="0"/>
                          <a:cs typeface="Times New Roman" panose="02020603050405020304" pitchFamily="18" charset="0"/>
                        </a:rPr>
                        <a:t>1. Thủ tục/ Hàm: </a:t>
                      </a:r>
                      <a:r>
                        <a:rPr lang="en-US" sz="2300" spc="-40">
                          <a:solidFill>
                            <a:srgbClr val="FF0000"/>
                          </a:solidFill>
                          <a:effectLst/>
                          <a:latin typeface="Times New Roman" panose="02020603050405020304" pitchFamily="18" charset="0"/>
                          <a:cs typeface="Times New Roman" panose="02020603050405020304" pitchFamily="18" charset="0"/>
                        </a:rPr>
                        <a:t>5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230010268"/>
                  </a:ext>
                </a:extLst>
              </a:tr>
              <a:tr h="350019">
                <a:tc>
                  <a:txBody>
                    <a:bodyPr/>
                    <a:lstStyle/>
                    <a:p>
                      <a:pPr>
                        <a:lnSpc>
                          <a:spcPct val="107000"/>
                        </a:lnSpc>
                        <a:spcAft>
                          <a:spcPts val="800"/>
                        </a:spcAft>
                      </a:pPr>
                      <a:r>
                        <a:rPr lang="en-US" sz="2300" spc="-40">
                          <a:effectLst/>
                          <a:latin typeface="Times New Roman" panose="02020603050405020304" pitchFamily="18" charset="0"/>
                          <a:cs typeface="Times New Roman" panose="02020603050405020304" pitchFamily="18" charset="0"/>
                        </a:rPr>
                        <a:t>2. Trigger: </a:t>
                      </a:r>
                      <a:r>
                        <a:rPr lang="en-US" sz="2300" spc="-40">
                          <a:solidFill>
                            <a:srgbClr val="FF0000"/>
                          </a:solidFill>
                          <a:effectLst/>
                          <a:latin typeface="Times New Roman" panose="02020603050405020304" pitchFamily="18" charset="0"/>
                          <a:cs typeface="Times New Roman" panose="02020603050405020304" pitchFamily="18" charset="0"/>
                        </a:rPr>
                        <a:t>3 câu</a:t>
                      </a:r>
                      <a:endParaRPr lang="en-US" sz="2300">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50%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50%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123981634"/>
                  </a:ext>
                </a:extLst>
              </a:tr>
              <a:tr h="359650">
                <a:tc>
                  <a:txBody>
                    <a:bodyPr/>
                    <a:lstStyle/>
                    <a:p>
                      <a:pPr>
                        <a:lnSpc>
                          <a:spcPct val="107000"/>
                        </a:lnSpc>
                        <a:spcAft>
                          <a:spcPts val="800"/>
                        </a:spcAft>
                      </a:pPr>
                      <a:r>
                        <a:rPr lang="en-US" sz="2300" b="1" spc="-40">
                          <a:effectLst/>
                          <a:latin typeface="Times New Roman" panose="02020603050405020304" pitchFamily="18" charset="0"/>
                          <a:cs typeface="Times New Roman" panose="02020603050405020304" pitchFamily="18" charset="0"/>
                        </a:rPr>
                        <a:t>III. Phân quyền người dùng và giao diện người dùng</a:t>
                      </a:r>
                      <a:endParaRPr lang="en-US"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4245759901"/>
                  </a:ext>
                </a:extLst>
              </a:tr>
              <a:tr h="371295">
                <a:tc>
                  <a:txBody>
                    <a:bodyPr/>
                    <a:lstStyle/>
                    <a:p>
                      <a:pPr>
                        <a:lnSpc>
                          <a:spcPct val="107000"/>
                        </a:lnSpc>
                        <a:spcAft>
                          <a:spcPts val="800"/>
                        </a:spcAft>
                      </a:pPr>
                      <a:r>
                        <a:rPr lang="en-US" sz="2300" b="1" spc="-40">
                          <a:effectLst/>
                          <a:latin typeface="Times New Roman" panose="02020603050405020304" pitchFamily="18" charset="0"/>
                          <a:cs typeface="Times New Roman" panose="02020603050405020304" pitchFamily="18" charset="0"/>
                        </a:rPr>
                        <a:t>IV. Giao diện hệ thống</a:t>
                      </a:r>
                      <a:endParaRPr lang="en-US" sz="2300" b="1">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100%</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tc>
                  <a:txBody>
                    <a:bodyPr/>
                    <a:lstStyle/>
                    <a:p>
                      <a:pPr algn="ctr">
                        <a:lnSpc>
                          <a:spcPct val="107000"/>
                        </a:lnSpc>
                        <a:spcAft>
                          <a:spcPts val="800"/>
                        </a:spcAft>
                      </a:pPr>
                      <a:r>
                        <a:rPr lang="en-US" sz="2300">
                          <a:effectLst/>
                          <a:latin typeface="Times New Roman" panose="02020603050405020304" pitchFamily="18" charset="0"/>
                          <a:cs typeface="Times New Roman" panose="02020603050405020304" pitchFamily="18" charset="0"/>
                        </a:rPr>
                        <a:t>-</a:t>
                      </a:r>
                      <a:endParaRPr lang="en-US" sz="2300">
                        <a:effectLst/>
                        <a:latin typeface="Times New Roman" panose="02020603050405020304" pitchFamily="18" charset="0"/>
                        <a:ea typeface="Calibri" panose="020F0502020204030204" pitchFamily="34" charset="0"/>
                        <a:cs typeface="Times New Roman" panose="02020603050405020304" pitchFamily="18" charset="0"/>
                      </a:endParaRPr>
                    </a:p>
                  </a:txBody>
                  <a:tcPr marL="45116" marR="45116" marT="0" marB="0"/>
                </a:tc>
                <a:extLst>
                  <a:ext uri="{0D108BD9-81ED-4DB2-BD59-A6C34878D82A}">
                    <a16:rowId xmlns:a16="http://schemas.microsoft.com/office/drawing/2014/main" val="3702620384"/>
                  </a:ext>
                </a:extLst>
              </a:tr>
            </a:tbl>
          </a:graphicData>
        </a:graphic>
      </p:graphicFrame>
    </p:spTree>
    <p:extLst>
      <p:ext uri="{BB962C8B-B14F-4D97-AF65-F5344CB8AC3E}">
        <p14:creationId xmlns:p14="http://schemas.microsoft.com/office/powerpoint/2010/main" val="9615059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803626" y="3942588"/>
            <a:ext cx="13049795" cy="1154162"/>
          </a:xfrm>
          <a:prstGeom prst="rect">
            <a:avLst/>
          </a:prstGeom>
        </p:spPr>
        <p:txBody>
          <a:bodyPr lIns="0" tIns="0" rIns="0" bIns="0" rtlCol="0" anchor="t">
            <a:spAutoFit/>
          </a:bodyPr>
          <a:lstStyle/>
          <a:p>
            <a:pPr algn="ctr">
              <a:lnSpc>
                <a:spcPts val="9030"/>
              </a:lnSpc>
            </a:pPr>
            <a:r>
              <a:rPr lang="en-US" sz="9030">
                <a:solidFill>
                  <a:srgbClr val="B5838D"/>
                </a:solidFill>
                <a:latin typeface="Faustina Bold"/>
              </a:rPr>
              <a:t>4.1 Thủ tục/hàm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68484" y="1259483"/>
            <a:ext cx="14898814" cy="7467878"/>
          </a:xfrm>
          <a:prstGeom prst="rect">
            <a:avLst/>
          </a:prstGeom>
        </p:spPr>
        <p:txBody>
          <a:bodyPr lIns="0" tIns="0" rIns="0" bIns="0" rtlCol="0" anchor="t">
            <a:spAutoFit/>
          </a:bodyPr>
          <a:lstStyle/>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a. Tạo thủ tục có chức năng thêm khách hàng vào bảng Khách Hàng </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Create proc ThemKhachHang</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@MaKH VARCHAR(10),</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@HoKH NVARCHAR(20),</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@TenKh NVARCHAR(50),</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@Phai NVARCHAR(5),</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@SDT VARCHAR(20),</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@Email VARCHAR(30),</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@NgaySinh DATE</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INSERT INTO KHACHHANG Values</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(@MaKH,@HoKH,@TenKh,@Phai,@SDT,@Email,@NgaySinh)</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END</a:t>
            </a:r>
          </a:p>
          <a:p>
            <a:pPr>
              <a:lnSpc>
                <a:spcPts val="3922"/>
              </a:lnSpc>
              <a:spcBef>
                <a:spcPct val="0"/>
              </a:spcBef>
            </a:pPr>
            <a:r>
              <a:rPr lang="en-US" sz="2750">
                <a:solidFill>
                  <a:srgbClr val="000000"/>
                </a:solidFill>
                <a:latin typeface="Noto Serif Display Medium" panose="020B0604020202020204"/>
                <a:ea typeface="Noto Serif Display Medium" panose="020B0604020202020204"/>
                <a:cs typeface="Noto Serif Display Medium" panose="020B0604020202020204"/>
              </a:rPr>
              <a:t>EXec ThemKhachHang 'KH003',N'Lê',N'Thanh QUANG','Nam','0299836243',null,'2002/12/02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77375" y="981075"/>
            <a:ext cx="13777260" cy="7968079"/>
          </a:xfrm>
          <a:prstGeom prst="rect">
            <a:avLst/>
          </a:prstGeom>
        </p:spPr>
        <p:txBody>
          <a:bodyPr lIns="0" tIns="0" rIns="0" bIns="0" rtlCol="0" anchor="t">
            <a:spAutoFit/>
          </a:bodyPr>
          <a:lstStyle/>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b. Tạo thủ tục có chức năng sửa thông tin Nhân viên bất kỳ</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Create proc SuaNhanVien</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@MaNV VARCHAR(10),</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@HoNV NVARCHAR(20),</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@TenNV NVARCHAR(50),</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@Phai NVARCHAR(5),</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@SDT VARCHAR(20),</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@NgaySinh DATE</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 UPDATE NHANVIEN SET</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HoNV = @HoNV, TenNV = @TenNV, Phai=@Phai,SDT = @SDT,NgaySinh=@NgaySinh</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 FROM NHANVIEN</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 WHERE MaNV = @MaNV</a:t>
            </a:r>
          </a:p>
          <a:p>
            <a:pPr>
              <a:lnSpc>
                <a:spcPts val="3851"/>
              </a:lnSpc>
              <a:spcBef>
                <a:spcPct val="0"/>
              </a:spcBef>
            </a:pPr>
            <a:r>
              <a:rPr lang="en-US" sz="2751">
                <a:solidFill>
                  <a:srgbClr val="000000"/>
                </a:solidFill>
                <a:latin typeface="Noto Serif Display Medium" panose="020B0604020202020204"/>
                <a:ea typeface="Noto Serif Display Medium" panose="020B0604020202020204"/>
                <a:cs typeface="Noto Serif Display Medium" panose="020B0604020202020204"/>
              </a:rPr>
              <a:t>END</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68484" y="2013187"/>
            <a:ext cx="12080916" cy="4578113"/>
          </a:xfrm>
          <a:prstGeom prst="rect">
            <a:avLst/>
          </a:prstGeom>
        </p:spPr>
        <p:txBody>
          <a:bodyPr wrap="square" lIns="0" tIns="0" rIns="0" bIns="0" rtlCol="0" anchor="t">
            <a:spAutoFit/>
          </a:bodyPr>
          <a:lstStyle/>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c. Tạo thủ tục có chức năng xóa thông tin của một phim bất kỳ</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Create proc XoaPhim</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@MaPhim Varchar(10)</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Delete From PHIM</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Where MaPhim = @MaPhim</a:t>
            </a:r>
          </a:p>
          <a:p>
            <a:pPr>
              <a:lnSpc>
                <a:spcPts val="4480"/>
              </a:lnSpc>
              <a:spcBef>
                <a:spcPct val="0"/>
              </a:spcBef>
            </a:pPr>
            <a:r>
              <a:rPr lang="en-US" sz="3200">
                <a:solidFill>
                  <a:srgbClr val="000000"/>
                </a:solidFill>
                <a:latin typeface="Noto Serif Display Medium" panose="020B0604020202020204"/>
                <a:ea typeface="Noto Serif Display Medium" panose="020B0604020202020204"/>
                <a:cs typeface="Noto Serif Display Medium" panose="020B0604020202020204"/>
              </a:rPr>
              <a:t>END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68484" y="2019300"/>
            <a:ext cx="12112707" cy="5155579"/>
          </a:xfrm>
          <a:prstGeom prst="rect">
            <a:avLst/>
          </a:prstGeom>
        </p:spPr>
        <p:txBody>
          <a:bodyPr lIns="0" tIns="0" rIns="0" bIns="0" rtlCol="0" anchor="t">
            <a:spAutoFit/>
          </a:bodyPr>
          <a:lstStyle/>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d. Tạo thủ tục có chức năng cập nhập giá vé với loại vé bất kỳ</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Create Proc CapNhapGiaLoaiVe</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@TenLoaiVe Nvarchar(30),</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@tile float</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 Update LOAIVE Set GiaLoaiVe = GiaLoaiVe * @tile</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 Where TenLoaiVe Like '%'+@TenLoaiVe +'%'</a:t>
            </a:r>
          </a:p>
          <a:p>
            <a:pPr>
              <a:lnSpc>
                <a:spcPts val="4497"/>
              </a:lnSpc>
              <a:spcBef>
                <a:spcPct val="0"/>
              </a:spcBef>
            </a:pPr>
            <a:r>
              <a:rPr lang="en-US" sz="3212">
                <a:solidFill>
                  <a:srgbClr val="000000"/>
                </a:solidFill>
                <a:latin typeface="Noto Serif Display Medium" panose="020B0604020202020204"/>
                <a:ea typeface="Noto Serif Display Medium" panose="020B0604020202020204"/>
                <a:cs typeface="Noto Serif Display Medium" panose="020B0604020202020204"/>
              </a:rPr>
              <a:t>END</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803626" y="3942588"/>
            <a:ext cx="13049795" cy="1200912"/>
          </a:xfrm>
          <a:prstGeom prst="rect">
            <a:avLst/>
          </a:prstGeom>
        </p:spPr>
        <p:txBody>
          <a:bodyPr lIns="0" tIns="0" rIns="0" bIns="0" rtlCol="0" anchor="t">
            <a:spAutoFit/>
          </a:bodyPr>
          <a:lstStyle/>
          <a:p>
            <a:pPr algn="ctr">
              <a:lnSpc>
                <a:spcPts val="9030"/>
              </a:lnSpc>
            </a:pPr>
            <a:r>
              <a:rPr lang="en-US" sz="9030">
                <a:solidFill>
                  <a:srgbClr val="B5838D"/>
                </a:solidFill>
                <a:latin typeface="Faustina Bold"/>
              </a:rPr>
              <a:t>4.2 Trigger</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85891" y="4735021"/>
            <a:ext cx="7692542" cy="12048688"/>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68484" y="1207132"/>
            <a:ext cx="12895983" cy="7504811"/>
          </a:xfrm>
          <a:prstGeom prst="rect">
            <a:avLst/>
          </a:prstGeom>
        </p:spPr>
        <p:txBody>
          <a:bodyPr lIns="0" tIns="0" rIns="0" bIns="0" rtlCol="0" anchor="t">
            <a:spAutoFit/>
          </a:bodyPr>
          <a:lstStyle/>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a. Trigger kiểm tra số lượng vé còn lại cho mỗi xuất chiếu:</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CREATE OR ALTER TRIGGER TRIGGER_KIEMTRA_LUOTMUAVE</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ON VEPHIM</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AFTER INSERT</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DECLARE @MaXuatChieu VARCHAR(10)</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DECLARE @SoVeDaBan INT</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 Lấy thông tin mã xuất chiếu và số vé đã bán từ bảng VEPHIM</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SELECT @MaXuatChieu = inserted.XuatChieu, @SoVeDaBan = COUNT(*)</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FROM inserted</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WHERE XUATCHIEU IN (SELECT DISTINCT XuatChieu FROM VEPHIM)</a:t>
            </a:r>
          </a:p>
          <a:p>
            <a:pPr>
              <a:lnSpc>
                <a:spcPts val="4194"/>
              </a:lnSpc>
              <a:spcBef>
                <a:spcPct val="0"/>
              </a:spcBef>
            </a:pPr>
            <a:r>
              <a:rPr lang="en-US" sz="2995">
                <a:solidFill>
                  <a:srgbClr val="000000"/>
                </a:solidFill>
                <a:latin typeface="Noto Serif Display Medium" panose="020B0604020202020204"/>
                <a:ea typeface="Noto Serif Display Medium" panose="020B0604020202020204"/>
                <a:cs typeface="Noto Serif Display Medium" panose="020B0604020202020204"/>
              </a:rPr>
              <a:t>GROUP BY inserted.XuatChieu</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934723" y="4771580"/>
            <a:ext cx="7714004" cy="11975572"/>
          </a:xfrm>
          <a:custGeom>
            <a:avLst/>
            <a:gdLst/>
            <a:ahLst/>
            <a:cxnLst/>
            <a:rect l="l" t="t" r="r" b="b"/>
            <a:pathLst>
              <a:path w="7758106" h="12156576">
                <a:moveTo>
                  <a:pt x="0" y="0"/>
                </a:moveTo>
                <a:lnTo>
                  <a:pt x="7758106" y="0"/>
                </a:lnTo>
                <a:lnTo>
                  <a:pt x="7758106" y="12156575"/>
                </a:lnTo>
                <a:lnTo>
                  <a:pt x="0" y="1215657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58959" y="1991285"/>
            <a:ext cx="13039748" cy="5349734"/>
          </a:xfrm>
          <a:prstGeom prst="rect">
            <a:avLst/>
          </a:prstGeom>
        </p:spPr>
        <p:txBody>
          <a:bodyPr lIns="0" tIns="0" rIns="0" bIns="0" rtlCol="0" anchor="t">
            <a:spAutoFit/>
          </a:bodyPr>
          <a:lstStyle/>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 Lấy số lượng ghế trong phòng chiếu</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DECLARE @SoGhe INT</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SELECT @SoGhe = COUNT(*)</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FROM GHE</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WHERE MaPhong = </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(SELECT MaPhong FROM XUATCHIEU WHERE MaXuatChieu = @MaXuatChieu)</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 Kiểm tra số lượng vé đã bán so với số lượng ghế</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IF @SoVeDaBan &gt;= @SoGhe</a:t>
            </a:r>
          </a:p>
          <a:p>
            <a:pPr>
              <a:lnSpc>
                <a:spcPts val="4166"/>
              </a:lnSpc>
              <a:spcBef>
                <a:spcPct val="0"/>
              </a:spcBef>
            </a:pPr>
            <a:r>
              <a:rPr lang="en-US" sz="2976">
                <a:solidFill>
                  <a:srgbClr val="000000"/>
                </a:solidFill>
                <a:latin typeface="Noto Serif Display Medium" panose="020B0604020202020204"/>
                <a:ea typeface="Noto Serif Display Medium" panose="020B0604020202020204"/>
                <a:cs typeface="Noto Serif Display Medium" panose="020B0604020202020204"/>
              </a:rPr>
              <a:t>BEGIN</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87468" y="4785866"/>
            <a:ext cx="7656053" cy="11996664"/>
          </a:xfrm>
          <a:custGeom>
            <a:avLst/>
            <a:gdLst/>
            <a:ahLst/>
            <a:cxnLst/>
            <a:rect l="l" t="t" r="r" b="b"/>
            <a:pathLst>
              <a:path w="7656053" h="11996664">
                <a:moveTo>
                  <a:pt x="0" y="0"/>
                </a:moveTo>
                <a:lnTo>
                  <a:pt x="7656053" y="0"/>
                </a:lnTo>
                <a:lnTo>
                  <a:pt x="7656053" y="11996664"/>
                </a:lnTo>
                <a:lnTo>
                  <a:pt x="0" y="119966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168484" y="2539392"/>
            <a:ext cx="13134006" cy="5350439"/>
          </a:xfrm>
          <a:prstGeom prst="rect">
            <a:avLst/>
          </a:prstGeom>
        </p:spPr>
        <p:txBody>
          <a:bodyPr wrap="square" lIns="0" tIns="0" rIns="0" bIns="0" rtlCol="0" anchor="t">
            <a:spAutoFit/>
          </a:bodyPr>
          <a:lstStyle/>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 Nếu số lượng vé đã bán vượt quá số lượng ghế</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Print(N'Đã hết vé cho xuất chiếu này! Vui lòng chọn xuất chiếu khác')</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ROLLBACK TRANSACTION</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END</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ELSE</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PRINT 'Số vé còn lại cho xuất chiếu này: ' + CAST(@SoGhe - @SoVeDaBan AS VARCHAR(10))</a:t>
            </a:r>
          </a:p>
          <a:p>
            <a:pPr>
              <a:lnSpc>
                <a:spcPts val="4196"/>
              </a:lnSpc>
            </a:pPr>
            <a:r>
              <a:rPr lang="en-US" sz="2950">
                <a:solidFill>
                  <a:srgbClr val="000000"/>
                </a:solidFill>
                <a:latin typeface="Noto Serif Display Medium" panose="020B0604020202020204"/>
                <a:ea typeface="Noto Serif Display Medium" panose="020B0604020202020204"/>
                <a:cs typeface="Noto Serif Display Medium" panose="020B0604020202020204"/>
              </a:rPr>
              <a:t>END</a:t>
            </a:r>
          </a:p>
          <a:p>
            <a:pPr>
              <a:lnSpc>
                <a:spcPts val="4196"/>
              </a:lnSpc>
              <a:spcBef>
                <a:spcPct val="0"/>
              </a:spcBef>
            </a:pPr>
            <a:r>
              <a:rPr lang="en-US" sz="2950">
                <a:solidFill>
                  <a:srgbClr val="000000"/>
                </a:solidFill>
                <a:latin typeface="Noto Serif Display Medium" panose="020B0604020202020204"/>
                <a:ea typeface="Noto Serif Display Medium" panose="020B0604020202020204"/>
                <a:cs typeface="Noto Serif Display Medium" panose="020B0604020202020204"/>
              </a:rPr>
              <a:t>END</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95735" y="4896452"/>
            <a:ext cx="7581528" cy="11879888"/>
          </a:xfrm>
          <a:custGeom>
            <a:avLst/>
            <a:gdLst/>
            <a:ahLst/>
            <a:cxnLst/>
            <a:rect l="l" t="t" r="r" b="b"/>
            <a:pathLst>
              <a:path w="7581528" h="11879888">
                <a:moveTo>
                  <a:pt x="0" y="0"/>
                </a:moveTo>
                <a:lnTo>
                  <a:pt x="7581528" y="0"/>
                </a:lnTo>
                <a:lnTo>
                  <a:pt x="7581528" y="11879888"/>
                </a:lnTo>
                <a:lnTo>
                  <a:pt x="0" y="11879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49830" y="1409700"/>
            <a:ext cx="14190459" cy="5747984"/>
          </a:xfrm>
          <a:prstGeom prst="rect">
            <a:avLst/>
          </a:prstGeom>
        </p:spPr>
        <p:txBody>
          <a:bodyPr lIns="0" tIns="0" rIns="0" bIns="0" rtlCol="0" anchor="t">
            <a:spAutoFit/>
          </a:bodyPr>
          <a:lstStyle/>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b. Trigger để kiểm tra tính hợp lệ của thông tin khi khách hàng thêm mới 1 khách hàng vào bảng </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CREATE OR ALTER TRIGGER Tr_KiemTraThongTinDangKy</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ON KHACHHANG</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INSTEAD OF INSERT</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 IF (SELECT COUNT(*) FROM inserted WHERE MaKH IS NULL OR HoKH IS NULL OR TenKh IS NULL OR Email IS NULL OR SDT IS NULL OR NgaySinh IS NULL OR Phai IS NULL) &gt; 0</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 BEGIN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695266" y="4690457"/>
            <a:ext cx="12528867" cy="1282827"/>
          </a:xfrm>
          <a:prstGeom prst="rect">
            <a:avLst/>
          </a:prstGeom>
        </p:spPr>
        <p:txBody>
          <a:bodyPr lIns="0" tIns="0" rIns="0" bIns="0" rtlCol="0" anchor="t">
            <a:spAutoFit/>
          </a:bodyPr>
          <a:lstStyle/>
          <a:p>
            <a:pPr algn="ctr">
              <a:lnSpc>
                <a:spcPts val="9630"/>
              </a:lnSpc>
            </a:pPr>
            <a:r>
              <a:rPr lang="en-US" sz="9630">
                <a:solidFill>
                  <a:srgbClr val="B5838D"/>
                </a:solidFill>
                <a:latin typeface="Faustina Bold"/>
              </a:rPr>
              <a:t>I. Giới thiệu đề tài</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97364" y="4918234"/>
            <a:ext cx="7566849" cy="11856887"/>
          </a:xfrm>
          <a:custGeom>
            <a:avLst/>
            <a:gdLst/>
            <a:ahLst/>
            <a:cxnLst/>
            <a:rect l="l" t="t" r="r" b="b"/>
            <a:pathLst>
              <a:path w="7566849" h="11856887">
                <a:moveTo>
                  <a:pt x="0" y="0"/>
                </a:moveTo>
                <a:lnTo>
                  <a:pt x="7566849" y="0"/>
                </a:lnTo>
                <a:lnTo>
                  <a:pt x="7566849" y="11856887"/>
                </a:lnTo>
                <a:lnTo>
                  <a:pt x="0" y="118568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49830" y="1638300"/>
            <a:ext cx="13755913" cy="5222199"/>
          </a:xfrm>
          <a:prstGeom prst="rect">
            <a:avLst/>
          </a:prstGeom>
        </p:spPr>
        <p:txBody>
          <a:bodyPr lIns="0" tIns="0" rIns="0" bIns="0" rtlCol="0" anchor="t">
            <a:spAutoFit/>
          </a:bodyPr>
          <a:lstStyle/>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PRINT N'Không thể thêm vào bảng vì thiếu thông tin.Vui lòng nhập đầy đủ thông tin';</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ROLLBACK TRANSACTION;</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END</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ELSE</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INSERT INTO KHACHHANG (MaKH,HoKH,TenKh,Phai,SDT,Email,NgaySinh)</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SELECT MaKH,HoKH,TenKh,Phai,NgaySinh, Email, SDT FROM inserted;</a:t>
            </a:r>
          </a:p>
          <a:p>
            <a:pPr>
              <a:lnSpc>
                <a:spcPts val="4059"/>
              </a:lnSpc>
            </a:pPr>
            <a:r>
              <a:rPr lang="en-US" sz="2899">
                <a:solidFill>
                  <a:srgbClr val="000000"/>
                </a:solidFill>
                <a:latin typeface="Noto Serif Display Medium" panose="020B0604020202020204"/>
                <a:ea typeface="Noto Serif Display Medium" panose="020B0604020202020204"/>
                <a:cs typeface="Noto Serif Display Medium" panose="020B0604020202020204"/>
              </a:rPr>
              <a:t>END;</a:t>
            </a:r>
          </a:p>
          <a:p>
            <a:pPr>
              <a:lnSpc>
                <a:spcPts val="4059"/>
              </a:lnSpc>
              <a:spcBef>
                <a:spcPct val="0"/>
              </a:spcBef>
            </a:pPr>
            <a:r>
              <a:rPr lang="en-US" sz="2899">
                <a:solidFill>
                  <a:srgbClr val="000000"/>
                </a:solidFill>
                <a:latin typeface="Noto Serif Display Medium" panose="020B0604020202020204"/>
                <a:ea typeface="Noto Serif Display Medium" panose="020B0604020202020204"/>
                <a:cs typeface="Noto Serif Display Medium" panose="020B0604020202020204"/>
              </a:rPr>
              <a:t>END;</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98165" y="4820410"/>
            <a:ext cx="7640887" cy="11954111"/>
          </a:xfrm>
          <a:custGeom>
            <a:avLst/>
            <a:gdLst/>
            <a:ahLst/>
            <a:cxnLst/>
            <a:rect l="l" t="t" r="r" b="b"/>
            <a:pathLst>
              <a:path w="7435672" h="11651338">
                <a:moveTo>
                  <a:pt x="0" y="0"/>
                </a:moveTo>
                <a:lnTo>
                  <a:pt x="7435672" y="0"/>
                </a:lnTo>
                <a:lnTo>
                  <a:pt x="7435672" y="11651338"/>
                </a:lnTo>
                <a:lnTo>
                  <a:pt x="0" y="11651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49830" y="976616"/>
            <a:ext cx="15545052" cy="8506431"/>
          </a:xfrm>
          <a:prstGeom prst="rect">
            <a:avLst/>
          </a:prstGeom>
        </p:spPr>
        <p:txBody>
          <a:bodyPr lIns="0" tIns="0" rIns="0" bIns="0" rtlCol="0" anchor="t">
            <a:spAutoFit/>
          </a:bodyPr>
          <a:lstStyle/>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c. Trigger kiểm tra tự động việc thêm bản ghi vào bản VEPHIM</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CREATE OR ALTER TRIGGER Tr_ThemVePhim</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ON VEPHIM</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INSTEAD OF INSERT</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AS</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BEGIN</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 Bước 1: Kiểm tra trùng lặp trường NgayBan</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IF NOT EXISTS (</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SELECT 1</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FROM VEPHIM v</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JOIN inserted i ON v.NgayBan = i.NgayBan</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BEGIN</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 Bước 1.1: Thêm bản ghi</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INSERT INTO VEPHIM (MaVe, MaNV, MaKH, MaLoaiVe, MaPhim, MaPhong, Ghe, XuatChieu, GiaVe, NgayBan)</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SELECT MaVe, MaNV, MaKH, MaLoaiVe, MaPhim, MaPhong, Ghe, XuatChieu, GiaVe, NgayBan</a:t>
            </a:r>
          </a:p>
          <a:p>
            <a:pPr>
              <a:lnSpc>
                <a:spcPts val="3725"/>
              </a:lnSpc>
              <a:spcBef>
                <a:spcPct val="0"/>
              </a:spcBef>
            </a:pPr>
            <a:r>
              <a:rPr lang="en-US" sz="2550">
                <a:solidFill>
                  <a:srgbClr val="000000"/>
                </a:solidFill>
                <a:latin typeface="Noto Serif Display Medium" panose="020B0604020202020204"/>
                <a:ea typeface="Noto Serif Display Medium" panose="020B0604020202020204"/>
                <a:cs typeface="Noto Serif Display Medium" panose="020B0604020202020204"/>
              </a:rPr>
              <a:t>        FROM inserted</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911917" y="5112887"/>
            <a:ext cx="7435672" cy="11651338"/>
          </a:xfrm>
          <a:custGeom>
            <a:avLst/>
            <a:gdLst/>
            <a:ahLst/>
            <a:cxnLst/>
            <a:rect l="l" t="t" r="r" b="b"/>
            <a:pathLst>
              <a:path w="7435672" h="11651338">
                <a:moveTo>
                  <a:pt x="0" y="0"/>
                </a:moveTo>
                <a:lnTo>
                  <a:pt x="7435672" y="0"/>
                </a:lnTo>
                <a:lnTo>
                  <a:pt x="7435672" y="11651338"/>
                </a:lnTo>
                <a:lnTo>
                  <a:pt x="0" y="11651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49318" y="986141"/>
            <a:ext cx="14789364" cy="8469306"/>
          </a:xfrm>
          <a:prstGeom prst="rect">
            <a:avLst/>
          </a:prstGeom>
        </p:spPr>
        <p:txBody>
          <a:bodyPr lIns="0" tIns="0" rIns="0" bIns="0" rtlCol="0" anchor="t">
            <a:spAutoFit/>
          </a:bodyPr>
          <a:lstStyle/>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Bước 1.2: In thông báo thành công và kết thúc trigger</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PRINT N'Thêm thành công'</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RETURN;</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END</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 Bước 2: Kiểm tra trùng lặp trường MaPhong</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ELSE IF NOT EXISTS (</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SELECT 1</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FROM VEPHIM v</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JOIN inserted i ON v.MaPhong = i.MaPhong</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BEGIN</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 Bước 2.1: Thêm bản ghi</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INSERT INTO VEPHIM (MaVe, MaNV, MaKH, MaLoaiVe, MaPhim, MaPhong, Ghe, XuatChieu, GiaVe, NgayBan)</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SELECT MaVe, MaNV, MaKH, MaLoaiVe, MaPhim, MaPhong, Ghe, XuatChieu, GiaVe, NgayBan</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FROM inserted</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911917" y="5112887"/>
            <a:ext cx="7435672" cy="11651338"/>
          </a:xfrm>
          <a:custGeom>
            <a:avLst/>
            <a:gdLst/>
            <a:ahLst/>
            <a:cxnLst/>
            <a:rect l="l" t="t" r="r" b="b"/>
            <a:pathLst>
              <a:path w="7435672" h="11651338">
                <a:moveTo>
                  <a:pt x="0" y="0"/>
                </a:moveTo>
                <a:lnTo>
                  <a:pt x="7435672" y="0"/>
                </a:lnTo>
                <a:lnTo>
                  <a:pt x="7435672" y="11651338"/>
                </a:lnTo>
                <a:lnTo>
                  <a:pt x="0" y="11651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49318" y="981075"/>
            <a:ext cx="13689983" cy="8469306"/>
          </a:xfrm>
          <a:prstGeom prst="rect">
            <a:avLst/>
          </a:prstGeom>
        </p:spPr>
        <p:txBody>
          <a:bodyPr lIns="0" tIns="0" rIns="0" bIns="0" rtlCol="0" anchor="t">
            <a:spAutoFit/>
          </a:bodyPr>
          <a:lstStyle/>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Bước 2.2: In thông báo thành công và kết thúc trigger</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PRINT N'Thêm thành công'</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RETURN;</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END</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 Bước 3: Kiểm tra trùng lặp trường XuatChieu</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ELSE IF NOT EXISTS (</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SELECT 1</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FROM VEPHIM v</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JOIN inserted i ON v.XuatChieu = i.XuatChieu</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BEGIN</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 Bước 3.1: Thêm bản ghi</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INSERT INTO VEPHIM (MaVe, MaNV, MaKH, MaLoaiVe, MaPhim, MaPhong, Ghe, XuatChieu, GiaVe, NgayBan)</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SELECT MaVe, MaNV, MaKH, MaLoaiVe, MaPhim, MaPhong, Ghe, XuatChieu, GiaVe, NgayBan</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FROM inserted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911917" y="5112887"/>
            <a:ext cx="7435672" cy="11651338"/>
          </a:xfrm>
          <a:custGeom>
            <a:avLst/>
            <a:gdLst/>
            <a:ahLst/>
            <a:cxnLst/>
            <a:rect l="l" t="t" r="r" b="b"/>
            <a:pathLst>
              <a:path w="7435672" h="11651338">
                <a:moveTo>
                  <a:pt x="0" y="0"/>
                </a:moveTo>
                <a:lnTo>
                  <a:pt x="7435672" y="0"/>
                </a:lnTo>
                <a:lnTo>
                  <a:pt x="7435672" y="11651338"/>
                </a:lnTo>
                <a:lnTo>
                  <a:pt x="0" y="11651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49830" y="986141"/>
            <a:ext cx="13506753" cy="8469306"/>
          </a:xfrm>
          <a:prstGeom prst="rect">
            <a:avLst/>
          </a:prstGeom>
        </p:spPr>
        <p:txBody>
          <a:bodyPr lIns="0" tIns="0" rIns="0" bIns="0" rtlCol="0" anchor="t">
            <a:spAutoFit/>
          </a:bodyPr>
          <a:lstStyle/>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Bước 3.2: In thông báo thành công và kết thúc trigger</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PRINT N'Thêm thành công'</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RETURN;</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END</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 Bước 4: Kiểm tra trùng lặp trường Ghe</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ELSE IF NOT EXISTS (</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SELECT 1</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FROM VEPHIM v</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JOIN inserted i ON v.Ghe = i.Ghe</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BEGIN</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 Bước 4.1: Thêm bản ghi</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INSERT INTO VEPHIM (MaVe, MaNV, MaKH, MaLoaiVe, MaPhim, MaPhong, Ghe, XuatChieu, GiaVe, NgayBan)</a:t>
            </a:r>
          </a:p>
          <a:p>
            <a:pPr>
              <a:lnSpc>
                <a:spcPts val="3897"/>
              </a:lnSpc>
            </a:pPr>
            <a:r>
              <a:rPr lang="en-US" sz="2784">
                <a:solidFill>
                  <a:srgbClr val="000000"/>
                </a:solidFill>
                <a:latin typeface="Noto Serif Display Medium" panose="020B0604020202020204"/>
                <a:ea typeface="Noto Serif Display Medium" panose="020B0604020202020204"/>
                <a:cs typeface="Noto Serif Display Medium" panose="020B0604020202020204"/>
              </a:rPr>
              <a:t>        SELECT MaVe, MaNV, MaKH, MaLoaiVe, MaPhim, MaPhong, Ghe, XuatChieu, GiaVe, NgayBan</a:t>
            </a:r>
          </a:p>
          <a:p>
            <a:pPr>
              <a:lnSpc>
                <a:spcPts val="3897"/>
              </a:lnSpc>
              <a:spcBef>
                <a:spcPct val="0"/>
              </a:spcBef>
            </a:pPr>
            <a:r>
              <a:rPr lang="en-US" sz="2784">
                <a:solidFill>
                  <a:srgbClr val="000000"/>
                </a:solidFill>
                <a:latin typeface="Noto Serif Display Medium" panose="020B0604020202020204"/>
                <a:ea typeface="Noto Serif Display Medium" panose="020B0604020202020204"/>
                <a:cs typeface="Noto Serif Display Medium" panose="020B0604020202020204"/>
              </a:rPr>
              <a:t>        FROM inserted</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911917" y="5112887"/>
            <a:ext cx="7435672" cy="11651338"/>
          </a:xfrm>
          <a:custGeom>
            <a:avLst/>
            <a:gdLst/>
            <a:ahLst/>
            <a:cxnLst/>
            <a:rect l="l" t="t" r="r" b="b"/>
            <a:pathLst>
              <a:path w="7435672" h="11651338">
                <a:moveTo>
                  <a:pt x="0" y="0"/>
                </a:moveTo>
                <a:lnTo>
                  <a:pt x="7435672" y="0"/>
                </a:lnTo>
                <a:lnTo>
                  <a:pt x="7435672" y="11651338"/>
                </a:lnTo>
                <a:lnTo>
                  <a:pt x="0" y="116513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8049373"/>
            <a:ext cx="2146655" cy="2623496"/>
          </a:xfrm>
          <a:custGeom>
            <a:avLst/>
            <a:gdLst/>
            <a:ahLst/>
            <a:cxnLst/>
            <a:rect l="l" t="t" r="r" b="b"/>
            <a:pathLst>
              <a:path w="2146655" h="2623496">
                <a:moveTo>
                  <a:pt x="0" y="0"/>
                </a:moveTo>
                <a:lnTo>
                  <a:pt x="2146656" y="0"/>
                </a:lnTo>
                <a:lnTo>
                  <a:pt x="2146656" y="2623496"/>
                </a:lnTo>
                <a:lnTo>
                  <a:pt x="0" y="26234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949830" y="1378776"/>
            <a:ext cx="15026278" cy="6581674"/>
          </a:xfrm>
          <a:prstGeom prst="rect">
            <a:avLst/>
          </a:prstGeom>
        </p:spPr>
        <p:txBody>
          <a:bodyPr lIns="0" tIns="0" rIns="0" bIns="0" rtlCol="0" anchor="t">
            <a:spAutoFit/>
          </a:bodyPr>
          <a:lstStyle/>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Bước 4.2: In thông báo thành công và kết thúc trigger</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PRINT N'Thêm thành công'</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RETURN;</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END</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 Bước 5: Ghế bị trùng lặp</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ELSE</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BEGIN</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 Rollback và in thông báo lỗi</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ROLLBACK TRANSACTION</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PRINT N'Ghế đã bị đặt trước. Vui lòng chọn ghế khác.'</a:t>
            </a:r>
          </a:p>
          <a:p>
            <a:pPr>
              <a:lnSpc>
                <a:spcPts val="4336"/>
              </a:lnSpc>
            </a:pPr>
            <a:r>
              <a:rPr lang="en-US" sz="3097">
                <a:solidFill>
                  <a:srgbClr val="000000"/>
                </a:solidFill>
                <a:latin typeface="Noto Serif Display Medium" panose="020B0604020202020204"/>
                <a:ea typeface="Noto Serif Display Medium" panose="020B0604020202020204"/>
                <a:cs typeface="Noto Serif Display Medium" panose="020B0604020202020204"/>
              </a:rPr>
              <a:t>    END</a:t>
            </a:r>
          </a:p>
          <a:p>
            <a:pPr>
              <a:lnSpc>
                <a:spcPts val="4336"/>
              </a:lnSpc>
              <a:spcBef>
                <a:spcPct val="0"/>
              </a:spcBef>
            </a:pPr>
            <a:r>
              <a:rPr lang="en-US" sz="3097">
                <a:solidFill>
                  <a:srgbClr val="000000"/>
                </a:solidFill>
                <a:latin typeface="Noto Serif Display Medium" panose="020B0604020202020204"/>
                <a:ea typeface="Noto Serif Display Medium" panose="020B0604020202020204"/>
                <a:cs typeface="Noto Serif Display Medium" panose="020B0604020202020204"/>
              </a:rPr>
              <a:t>END</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358638" y="4726652"/>
            <a:ext cx="13049795" cy="1154162"/>
          </a:xfrm>
          <a:prstGeom prst="rect">
            <a:avLst/>
          </a:prstGeom>
        </p:spPr>
        <p:txBody>
          <a:bodyPr lIns="0" tIns="0" rIns="0" bIns="0" rtlCol="0" anchor="t">
            <a:spAutoFit/>
          </a:bodyPr>
          <a:lstStyle/>
          <a:p>
            <a:pPr algn="ctr">
              <a:lnSpc>
                <a:spcPts val="9030"/>
              </a:lnSpc>
            </a:pPr>
            <a:r>
              <a:rPr lang="en-US" sz="9030">
                <a:solidFill>
                  <a:srgbClr val="B5838D"/>
                </a:solidFill>
                <a:latin typeface="Faustina Bold"/>
              </a:rPr>
              <a:t>5. Phân quyền người dùng</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168484" y="2282228"/>
            <a:ext cx="12461611" cy="651298"/>
          </a:xfrm>
          <a:prstGeom prst="rect">
            <a:avLst/>
          </a:prstGeom>
        </p:spPr>
        <p:txBody>
          <a:bodyPr lIns="0" tIns="0" rIns="0" bIns="0" rtlCol="0" anchor="t">
            <a:spAutoFit/>
          </a:bodyPr>
          <a:lstStyle/>
          <a:p>
            <a:pPr>
              <a:lnSpc>
                <a:spcPts val="5328"/>
              </a:lnSpc>
            </a:pPr>
            <a:r>
              <a:rPr lang="en-US" sz="3806">
                <a:solidFill>
                  <a:srgbClr val="EEA18E"/>
                </a:solidFill>
                <a:latin typeface="Noto Serif Display Bold"/>
              </a:rPr>
              <a:t>5.1 Tạo Login cho 3 nhóm người dùng</a:t>
            </a:r>
          </a:p>
        </p:txBody>
      </p:sp>
      <p:sp>
        <p:nvSpPr>
          <p:cNvPr id="9" name="TextBox 9"/>
          <p:cNvSpPr txBox="1"/>
          <p:nvPr/>
        </p:nvSpPr>
        <p:spPr>
          <a:xfrm>
            <a:off x="2926865" y="3255244"/>
            <a:ext cx="10944850" cy="3468472"/>
          </a:xfrm>
          <a:prstGeom prst="rect">
            <a:avLst/>
          </a:prstGeom>
        </p:spPr>
        <p:txBody>
          <a:bodyPr lIns="0" tIns="0" rIns="0" bIns="0" rtlCol="0" anchor="t">
            <a:spAutoFit/>
          </a:bodyPr>
          <a:lstStyle/>
          <a:p>
            <a:pPr marL="717002" lvl="1" indent="-358501">
              <a:lnSpc>
                <a:spcPts val="4649"/>
              </a:lnSpc>
              <a:buFont typeface="Arial"/>
              <a:buChar char="•"/>
            </a:pPr>
            <a:r>
              <a:rPr lang="en-US" sz="3320">
                <a:solidFill>
                  <a:srgbClr val="000000"/>
                </a:solidFill>
                <a:latin typeface="Noto Serif Display Medium"/>
              </a:rPr>
              <a:t>Khách hàng:</a:t>
            </a:r>
          </a:p>
          <a:p>
            <a:pPr>
              <a:lnSpc>
                <a:spcPts val="4649"/>
              </a:lnSpc>
            </a:pPr>
            <a:r>
              <a:rPr lang="en-US" sz="3320">
                <a:solidFill>
                  <a:srgbClr val="000000"/>
                </a:solidFill>
                <a:latin typeface="Noto Serif Display Medium"/>
              </a:rPr>
              <a:t>CREATE LOGIN KhachHang WITH PASSWORD = '123';</a:t>
            </a:r>
          </a:p>
          <a:p>
            <a:pPr marL="717002" lvl="1" indent="-358501">
              <a:lnSpc>
                <a:spcPts val="4649"/>
              </a:lnSpc>
              <a:buFont typeface="Arial"/>
              <a:buChar char="•"/>
            </a:pPr>
            <a:r>
              <a:rPr lang="en-US" sz="3320">
                <a:solidFill>
                  <a:srgbClr val="000000"/>
                </a:solidFill>
                <a:latin typeface="Noto Serif Display Medium"/>
              </a:rPr>
              <a:t>-Nhân viên</a:t>
            </a:r>
          </a:p>
          <a:p>
            <a:pPr>
              <a:lnSpc>
                <a:spcPts val="4649"/>
              </a:lnSpc>
            </a:pPr>
            <a:r>
              <a:rPr lang="en-US" sz="3320">
                <a:solidFill>
                  <a:srgbClr val="000000"/>
                </a:solidFill>
                <a:latin typeface="Noto Serif Display Medium"/>
              </a:rPr>
              <a:t>CREATE LOGIN NhanVien WITH PASSWORD = '456';</a:t>
            </a:r>
          </a:p>
          <a:p>
            <a:pPr marL="717002" lvl="1" indent="-358501">
              <a:lnSpc>
                <a:spcPts val="4649"/>
              </a:lnSpc>
              <a:buFont typeface="Arial"/>
              <a:buChar char="•"/>
            </a:pPr>
            <a:r>
              <a:rPr lang="en-US" sz="3320">
                <a:solidFill>
                  <a:srgbClr val="000000"/>
                </a:solidFill>
                <a:latin typeface="Noto Serif Display Medium"/>
              </a:rPr>
              <a:t>Quản lý:</a:t>
            </a:r>
          </a:p>
          <a:p>
            <a:pPr>
              <a:lnSpc>
                <a:spcPts val="4649"/>
              </a:lnSpc>
              <a:spcBef>
                <a:spcPct val="0"/>
              </a:spcBef>
            </a:pPr>
            <a:r>
              <a:rPr lang="en-US" sz="3320">
                <a:solidFill>
                  <a:srgbClr val="000000"/>
                </a:solidFill>
                <a:latin typeface="Noto Serif Display Medium"/>
              </a:rPr>
              <a:t>CREATE LOGIN QuanLy WITH PASSWORD = '789';</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168484" y="2282228"/>
            <a:ext cx="12461611" cy="651298"/>
          </a:xfrm>
          <a:prstGeom prst="rect">
            <a:avLst/>
          </a:prstGeom>
        </p:spPr>
        <p:txBody>
          <a:bodyPr lIns="0" tIns="0" rIns="0" bIns="0" rtlCol="0" anchor="t">
            <a:spAutoFit/>
          </a:bodyPr>
          <a:lstStyle/>
          <a:p>
            <a:pPr>
              <a:lnSpc>
                <a:spcPts val="5328"/>
              </a:lnSpc>
            </a:pPr>
            <a:r>
              <a:rPr lang="en-US" sz="3806">
                <a:solidFill>
                  <a:srgbClr val="EEA18E"/>
                </a:solidFill>
                <a:latin typeface="Noto Serif Display Bold"/>
              </a:rPr>
              <a:t>5.2 Tạo user cho 3 nhóm người dùng</a:t>
            </a:r>
          </a:p>
        </p:txBody>
      </p:sp>
      <p:sp>
        <p:nvSpPr>
          <p:cNvPr id="9" name="TextBox 9"/>
          <p:cNvSpPr txBox="1"/>
          <p:nvPr/>
        </p:nvSpPr>
        <p:spPr>
          <a:xfrm>
            <a:off x="2926865" y="3255244"/>
            <a:ext cx="10944850" cy="3468472"/>
          </a:xfrm>
          <a:prstGeom prst="rect">
            <a:avLst/>
          </a:prstGeom>
        </p:spPr>
        <p:txBody>
          <a:bodyPr lIns="0" tIns="0" rIns="0" bIns="0" rtlCol="0" anchor="t">
            <a:spAutoFit/>
          </a:bodyPr>
          <a:lstStyle/>
          <a:p>
            <a:pPr marL="717002" lvl="1" indent="-358501">
              <a:lnSpc>
                <a:spcPts val="4649"/>
              </a:lnSpc>
              <a:buFont typeface="Arial"/>
              <a:buChar char="•"/>
            </a:pPr>
            <a:r>
              <a:rPr lang="en-US" sz="3320">
                <a:solidFill>
                  <a:srgbClr val="000000"/>
                </a:solidFill>
                <a:latin typeface="Noto Serif Display Medium"/>
              </a:rPr>
              <a:t>Khách hàng:</a:t>
            </a:r>
          </a:p>
          <a:p>
            <a:pPr>
              <a:lnSpc>
                <a:spcPts val="4649"/>
              </a:lnSpc>
            </a:pPr>
            <a:r>
              <a:rPr lang="en-US" sz="3320">
                <a:solidFill>
                  <a:srgbClr val="000000"/>
                </a:solidFill>
                <a:latin typeface="Noto Serif Display Medium"/>
              </a:rPr>
              <a:t> CREATE USER KhachHang FOR LOGIN KhachHang;</a:t>
            </a:r>
          </a:p>
          <a:p>
            <a:pPr marL="717002" lvl="1" indent="-358501">
              <a:lnSpc>
                <a:spcPts val="4649"/>
              </a:lnSpc>
              <a:buFont typeface="Arial"/>
              <a:buChar char="•"/>
            </a:pPr>
            <a:r>
              <a:rPr lang="en-US" sz="3320">
                <a:solidFill>
                  <a:srgbClr val="000000"/>
                </a:solidFill>
                <a:latin typeface="Noto Serif Display Medium"/>
              </a:rPr>
              <a:t>-Nhân viên</a:t>
            </a:r>
          </a:p>
          <a:p>
            <a:pPr>
              <a:lnSpc>
                <a:spcPts val="4649"/>
              </a:lnSpc>
            </a:pPr>
            <a:r>
              <a:rPr lang="en-US" sz="3320">
                <a:solidFill>
                  <a:srgbClr val="000000"/>
                </a:solidFill>
                <a:latin typeface="Noto Serif Display Medium"/>
              </a:rPr>
              <a:t>CREATE USER NhanVien FOR LOGIN NhanVien;</a:t>
            </a:r>
          </a:p>
          <a:p>
            <a:pPr marL="717002" lvl="1" indent="-358501">
              <a:lnSpc>
                <a:spcPts val="4649"/>
              </a:lnSpc>
              <a:buFont typeface="Arial"/>
              <a:buChar char="•"/>
            </a:pPr>
            <a:r>
              <a:rPr lang="en-US" sz="3320">
                <a:solidFill>
                  <a:srgbClr val="000000"/>
                </a:solidFill>
                <a:latin typeface="Noto Serif Display Medium"/>
              </a:rPr>
              <a:t>Quản lý:</a:t>
            </a:r>
          </a:p>
          <a:p>
            <a:pPr>
              <a:lnSpc>
                <a:spcPts val="4649"/>
              </a:lnSpc>
              <a:spcBef>
                <a:spcPct val="0"/>
              </a:spcBef>
            </a:pPr>
            <a:r>
              <a:rPr lang="en-US" sz="3320">
                <a:solidFill>
                  <a:srgbClr val="000000"/>
                </a:solidFill>
                <a:latin typeface="Noto Serif Display Medium"/>
              </a:rPr>
              <a:t>CREATE USER QuanLy FOR LOGIN QuanLy;</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2695266" y="1265094"/>
            <a:ext cx="12461611" cy="651298"/>
          </a:xfrm>
          <a:prstGeom prst="rect">
            <a:avLst/>
          </a:prstGeom>
        </p:spPr>
        <p:txBody>
          <a:bodyPr lIns="0" tIns="0" rIns="0" bIns="0" rtlCol="0" anchor="t">
            <a:spAutoFit/>
          </a:bodyPr>
          <a:lstStyle/>
          <a:p>
            <a:pPr>
              <a:lnSpc>
                <a:spcPts val="5328"/>
              </a:lnSpc>
            </a:pPr>
            <a:r>
              <a:rPr lang="en-US" sz="3806">
                <a:solidFill>
                  <a:srgbClr val="EEA18E"/>
                </a:solidFill>
                <a:latin typeface="Noto Serif Display Bold"/>
              </a:rPr>
              <a:t>5.3 Phân quyền cho 3 nhóm người dùng</a:t>
            </a:r>
          </a:p>
        </p:txBody>
      </p:sp>
      <p:sp>
        <p:nvSpPr>
          <p:cNvPr id="9" name="TextBox 9"/>
          <p:cNvSpPr txBox="1"/>
          <p:nvPr/>
        </p:nvSpPr>
        <p:spPr>
          <a:xfrm>
            <a:off x="3741485" y="2043607"/>
            <a:ext cx="9905626" cy="6732805"/>
          </a:xfrm>
          <a:prstGeom prst="rect">
            <a:avLst/>
          </a:prstGeom>
        </p:spPr>
        <p:txBody>
          <a:bodyPr lIns="0" tIns="0" rIns="0" bIns="0" rtlCol="0" anchor="t">
            <a:spAutoFit/>
          </a:bodyPr>
          <a:lstStyle/>
          <a:p>
            <a:pPr marL="671871" lvl="1" indent="-335935">
              <a:lnSpc>
                <a:spcPts val="4356"/>
              </a:lnSpc>
              <a:buFont typeface="Arial"/>
              <a:buChar char="•"/>
            </a:pPr>
            <a:r>
              <a:rPr lang="en-US" sz="3111" b="1">
                <a:solidFill>
                  <a:srgbClr val="B5838D"/>
                </a:solidFill>
                <a:latin typeface="Noto Serif Display Medium" panose="020B0604020202020204"/>
                <a:ea typeface="Noto Serif Display Medium" panose="020B0604020202020204"/>
                <a:cs typeface="Noto Serif Display Medium" panose="020B0604020202020204"/>
              </a:rPr>
              <a:t>Khách hàng: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SELECT,INSERT On VEPHIM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UPDATE, Delete On KHACHHANG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GHE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PHIM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XUATCHIEU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DANGPHIM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LOAIPHIM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DSDIENVIEN To KhachHang</a:t>
            </a:r>
          </a:p>
          <a:p>
            <a:pPr>
              <a:lnSpc>
                <a:spcPts val="4356"/>
              </a:lnSpc>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LOAIVE To KhachHang</a:t>
            </a:r>
          </a:p>
          <a:p>
            <a:pPr>
              <a:lnSpc>
                <a:spcPts val="4356"/>
              </a:lnSpc>
              <a:spcBef>
                <a:spcPct val="0"/>
              </a:spcBef>
            </a:pPr>
            <a:r>
              <a:rPr lang="en-US" sz="3111">
                <a:solidFill>
                  <a:srgbClr val="000000"/>
                </a:solidFill>
                <a:latin typeface="Noto Serif Display Medium" panose="020B0604020202020204"/>
                <a:ea typeface="Noto Serif Display Medium" panose="020B0604020202020204"/>
                <a:cs typeface="Noto Serif Display Medium" panose="020B0604020202020204"/>
              </a:rPr>
              <a:t>Grant SELECT on PHONGCHIEU To KhachHang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508802" y="2490349"/>
            <a:ext cx="3534497" cy="3534497"/>
          </a:xfrm>
          <a:custGeom>
            <a:avLst/>
            <a:gdLst/>
            <a:ahLst/>
            <a:cxnLst/>
            <a:rect l="l" t="t" r="r" b="b"/>
            <a:pathLst>
              <a:path w="3534497" h="3534497">
                <a:moveTo>
                  <a:pt x="0" y="0"/>
                </a:moveTo>
                <a:lnTo>
                  <a:pt x="3534498" y="0"/>
                </a:lnTo>
                <a:lnTo>
                  <a:pt x="3534498" y="3534497"/>
                </a:lnTo>
                <a:lnTo>
                  <a:pt x="0" y="3534497"/>
                </a:lnTo>
                <a:lnTo>
                  <a:pt x="0" y="0"/>
                </a:lnTo>
                <a:close/>
              </a:path>
            </a:pathLst>
          </a:custGeom>
          <a:blipFill>
            <a:blip r:embed="rId6"/>
            <a:stretch>
              <a:fillRect/>
            </a:stretch>
          </a:blipFill>
        </p:spPr>
      </p:sp>
      <p:sp>
        <p:nvSpPr>
          <p:cNvPr id="5" name="TextBox 5"/>
          <p:cNvSpPr txBox="1"/>
          <p:nvPr/>
        </p:nvSpPr>
        <p:spPr>
          <a:xfrm>
            <a:off x="1057222" y="1207419"/>
            <a:ext cx="10591286" cy="1282930"/>
          </a:xfrm>
          <a:prstGeom prst="rect">
            <a:avLst/>
          </a:prstGeom>
        </p:spPr>
        <p:txBody>
          <a:bodyPr lIns="0" tIns="0" rIns="0" bIns="0" rtlCol="0" anchor="t">
            <a:spAutoFit/>
          </a:bodyPr>
          <a:lstStyle/>
          <a:p>
            <a:pPr>
              <a:lnSpc>
                <a:spcPts val="9634"/>
              </a:lnSpc>
            </a:pPr>
            <a:r>
              <a:rPr lang="en-US" sz="9634">
                <a:solidFill>
                  <a:srgbClr val="B5838D"/>
                </a:solidFill>
                <a:latin typeface="Faustina Semi-Bold"/>
              </a:rPr>
              <a:t>1. Giới thiệu về CGV </a:t>
            </a:r>
          </a:p>
        </p:txBody>
      </p:sp>
      <p:sp>
        <p:nvSpPr>
          <p:cNvPr id="6" name="TextBox 6"/>
          <p:cNvSpPr txBox="1"/>
          <p:nvPr/>
        </p:nvSpPr>
        <p:spPr>
          <a:xfrm>
            <a:off x="1526728" y="2628900"/>
            <a:ext cx="10717145" cy="4631055"/>
          </a:xfrm>
          <a:prstGeom prst="rect">
            <a:avLst/>
          </a:prstGeom>
        </p:spPr>
        <p:txBody>
          <a:bodyPr lIns="0" tIns="0" rIns="0" bIns="0" rtlCol="0" anchor="t">
            <a:spAutoFit/>
          </a:bodyPr>
          <a:lstStyle/>
          <a:p>
            <a:pPr algn="just">
              <a:lnSpc>
                <a:spcPts val="4620"/>
              </a:lnSpc>
            </a:pPr>
            <a:r>
              <a:rPr lang="en-US" sz="3300">
                <a:solidFill>
                  <a:srgbClr val="805A62"/>
                </a:solidFill>
                <a:latin typeface="Noto Sans"/>
              </a:rPr>
              <a:t>CGV là một trong năm Cụm Rạp Chiếu Phim lớn nhất toàn cầu và CGV Việt Nam là Nhà Phát Hành, nhà quản lý và vận hành Cụm Rạp Chiếu Phim CGV Cinemas lớn nhất tại Việt Nam. Mục tiêu của CGV Việt Nam là trở thành công ty giải trí điển hình, đóng góp cho sự phát triển không ngừng của lĩnh vực điện ảnh Việt Nam nói riêng và công nghiệp văn hóa mang đậm bản sắc Việt Nam nói chung</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3732825" y="1933382"/>
            <a:ext cx="10822350" cy="6112314"/>
          </a:xfrm>
          <a:prstGeom prst="rect">
            <a:avLst/>
          </a:prstGeom>
        </p:spPr>
        <p:txBody>
          <a:bodyPr lIns="0" tIns="0" rIns="0" bIns="0" rtlCol="0" anchor="t">
            <a:spAutoFit/>
          </a:bodyPr>
          <a:lstStyle/>
          <a:p>
            <a:pPr marL="734050" lvl="1" indent="-367025">
              <a:lnSpc>
                <a:spcPts val="4759"/>
              </a:lnSpc>
              <a:buFont typeface="Arial"/>
              <a:buChar char="•"/>
            </a:pPr>
            <a:r>
              <a:rPr lang="en-US" sz="3350" b="1">
                <a:solidFill>
                  <a:srgbClr val="B5838D"/>
                </a:solidFill>
                <a:latin typeface="Noto Serif Display Medium" panose="020B0604020202020204"/>
                <a:ea typeface="Noto Serif Display Medium" panose="020B0604020202020204"/>
                <a:cs typeface="Noto Serif Display Medium" panose="020B0604020202020204"/>
              </a:rPr>
              <a:t>Nhân viên:</a:t>
            </a:r>
          </a:p>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 UPDATE On NHANVIEN To NhanVien</a:t>
            </a:r>
          </a:p>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SELECT,INSERT,UPDATE,Delete On VEPHIM To NhanVien</a:t>
            </a:r>
          </a:p>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 UPDATE, Delete On KHACHHANG To NhanVien</a:t>
            </a:r>
          </a:p>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 On XUATCHIEU  To NhanVien</a:t>
            </a:r>
          </a:p>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 ON PHIM To NhanVien</a:t>
            </a:r>
          </a:p>
          <a:p>
            <a:pPr>
              <a:lnSpc>
                <a:spcPts val="4759"/>
              </a:lnSpc>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 on PHONGCHIEU To NhanVien</a:t>
            </a:r>
          </a:p>
          <a:p>
            <a:pPr>
              <a:lnSpc>
                <a:spcPts val="4759"/>
              </a:lnSpc>
              <a:spcBef>
                <a:spcPct val="0"/>
              </a:spcBef>
            </a:pPr>
            <a:r>
              <a:rPr lang="en-US" sz="3350">
                <a:solidFill>
                  <a:srgbClr val="000000"/>
                </a:solidFill>
                <a:latin typeface="Noto Serif Display Medium" panose="020B0604020202020204"/>
                <a:ea typeface="Noto Serif Display Medium" panose="020B0604020202020204"/>
                <a:cs typeface="Noto Serif Display Medium" panose="020B0604020202020204"/>
              </a:rPr>
              <a:t>Grant SELECT On GHE To NhanVien</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2779055">
            <a:off x="13521841" y="-5166897"/>
            <a:ext cx="7204960" cy="11289824"/>
          </a:xfrm>
          <a:custGeom>
            <a:avLst/>
            <a:gdLst/>
            <a:ahLst/>
            <a:cxnLst/>
            <a:rect l="l" t="t" r="r" b="b"/>
            <a:pathLst>
              <a:path w="7204960" h="11289824">
                <a:moveTo>
                  <a:pt x="0" y="0"/>
                </a:moveTo>
                <a:lnTo>
                  <a:pt x="7204960" y="0"/>
                </a:lnTo>
                <a:lnTo>
                  <a:pt x="7204960" y="11289824"/>
                </a:lnTo>
                <a:lnTo>
                  <a:pt x="0" y="112898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8" name="TextBox 8"/>
          <p:cNvSpPr txBox="1"/>
          <p:nvPr/>
        </p:nvSpPr>
        <p:spPr>
          <a:xfrm>
            <a:off x="3754041" y="1094294"/>
            <a:ext cx="9249012" cy="7794763"/>
          </a:xfrm>
          <a:prstGeom prst="rect">
            <a:avLst/>
          </a:prstGeom>
        </p:spPr>
        <p:txBody>
          <a:bodyPr lIns="0" tIns="0" rIns="0" bIns="0" rtlCol="0" anchor="t">
            <a:spAutoFit/>
          </a:bodyPr>
          <a:lstStyle/>
          <a:p>
            <a:pPr marL="718947" lvl="1" indent="-359473">
              <a:lnSpc>
                <a:spcPts val="4661"/>
              </a:lnSpc>
              <a:buFont typeface="Arial"/>
              <a:buChar char="•"/>
            </a:pPr>
            <a:r>
              <a:rPr lang="en-US" sz="3329" b="1">
                <a:solidFill>
                  <a:srgbClr val="B5838D"/>
                </a:solidFill>
                <a:latin typeface="Noto Serif Display Medium" panose="020B0604020202020204"/>
                <a:ea typeface="Noto Serif Display Medium" panose="020B0604020202020204"/>
                <a:cs typeface="Noto Serif Display Medium" panose="020B0604020202020204"/>
              </a:rPr>
              <a:t>Quản lý:</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DangPhim To QuanLy</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DSDIENVIEN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GHE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HINHTHUCCHIEU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KHACHHANG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LOAIPHIM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LOAIVE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NHANVIEN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PHIM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PHONGCHIEU To QuanLy </a:t>
            </a:r>
          </a:p>
          <a:p>
            <a:pPr>
              <a:lnSpc>
                <a:spcPts val="4661"/>
              </a:lnSpc>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VEPHIM To QuanLy</a:t>
            </a:r>
          </a:p>
          <a:p>
            <a:pPr>
              <a:lnSpc>
                <a:spcPts val="4661"/>
              </a:lnSpc>
              <a:spcBef>
                <a:spcPct val="0"/>
              </a:spcBef>
            </a:pPr>
            <a:r>
              <a:rPr lang="en-US" sz="3329">
                <a:solidFill>
                  <a:srgbClr val="000000"/>
                </a:solidFill>
                <a:latin typeface="Noto Serif Display Medium" panose="020B0604020202020204"/>
                <a:ea typeface="Noto Serif Display Medium" panose="020B0604020202020204"/>
                <a:cs typeface="Noto Serif Display Medium" panose="020B0604020202020204"/>
              </a:rPr>
              <a:t>Grant All On XUATCHIEU To QuanLy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358638" y="4726652"/>
            <a:ext cx="13049795" cy="1154162"/>
          </a:xfrm>
          <a:prstGeom prst="rect">
            <a:avLst/>
          </a:prstGeom>
        </p:spPr>
        <p:txBody>
          <a:bodyPr lIns="0" tIns="0" rIns="0" bIns="0" rtlCol="0" anchor="t">
            <a:spAutoFit/>
          </a:bodyPr>
          <a:lstStyle/>
          <a:p>
            <a:pPr algn="ctr">
              <a:lnSpc>
                <a:spcPts val="9030"/>
              </a:lnSpc>
            </a:pPr>
            <a:r>
              <a:rPr lang="en-US" sz="9030">
                <a:solidFill>
                  <a:srgbClr val="B5838D"/>
                </a:solidFill>
                <a:latin typeface="Faustina Bold"/>
              </a:rPr>
              <a:t>6. Giao diện hệ thống</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sp>
    </p:spTree>
    <p:extLst>
      <p:ext uri="{BB962C8B-B14F-4D97-AF65-F5344CB8AC3E}">
        <p14:creationId xmlns:p14="http://schemas.microsoft.com/office/powerpoint/2010/main" val="11009621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4" name="TextBox 4"/>
          <p:cNvSpPr txBox="1"/>
          <p:nvPr/>
        </p:nvSpPr>
        <p:spPr>
          <a:xfrm>
            <a:off x="1752600" y="800100"/>
            <a:ext cx="7391400" cy="615490"/>
          </a:xfrm>
          <a:prstGeom prst="rect">
            <a:avLst/>
          </a:prstGeom>
        </p:spPr>
        <p:txBody>
          <a:bodyPr wrap="square" lIns="0" tIns="0" rIns="0" bIns="0" rtlCol="0" anchor="t">
            <a:spAutoFit/>
          </a:bodyPr>
          <a:lstStyle/>
          <a:p>
            <a:pPr marL="457200" indent="-457200">
              <a:lnSpc>
                <a:spcPts val="5328"/>
              </a:lnSpc>
              <a:buFont typeface="Arial" panose="020B0604020202020204" pitchFamily="34" charset="0"/>
              <a:buChar char="•"/>
            </a:pPr>
            <a:r>
              <a:rPr lang="en-US" sz="3200">
                <a:solidFill>
                  <a:schemeClr val="bg2">
                    <a:lumMod val="50000"/>
                  </a:schemeClr>
                </a:solidFill>
                <a:latin typeface="Noto Serif Display Bold"/>
              </a:rPr>
              <a:t>Giao diện quản lý phim</a:t>
            </a:r>
          </a:p>
        </p:txBody>
      </p:sp>
      <p:pic>
        <p:nvPicPr>
          <p:cNvPr id="8" name="Picture 7">
            <a:extLst>
              <a:ext uri="{FF2B5EF4-FFF2-40B4-BE49-F238E27FC236}">
                <a16:creationId xmlns:a16="http://schemas.microsoft.com/office/drawing/2014/main" id="{C933922E-B32E-DA55-DA5A-241926B18758}"/>
              </a:ext>
            </a:extLst>
          </p:cNvPr>
          <p:cNvPicPr>
            <a:picLocks noChangeAspect="1"/>
          </p:cNvPicPr>
          <p:nvPr/>
        </p:nvPicPr>
        <p:blipFill>
          <a:blip r:embed="rId2"/>
          <a:stretch>
            <a:fillRect/>
          </a:stretch>
        </p:blipFill>
        <p:spPr>
          <a:xfrm>
            <a:off x="1143000" y="1766135"/>
            <a:ext cx="14935200" cy="6754730"/>
          </a:xfrm>
          <a:prstGeom prst="rect">
            <a:avLst/>
          </a:prstGeom>
        </p:spPr>
      </p:pic>
    </p:spTree>
    <p:extLst>
      <p:ext uri="{BB962C8B-B14F-4D97-AF65-F5344CB8AC3E}">
        <p14:creationId xmlns:p14="http://schemas.microsoft.com/office/powerpoint/2010/main" val="29816704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4" name="TextBox 4"/>
          <p:cNvSpPr txBox="1"/>
          <p:nvPr/>
        </p:nvSpPr>
        <p:spPr>
          <a:xfrm>
            <a:off x="1752600" y="800100"/>
            <a:ext cx="7391400" cy="615490"/>
          </a:xfrm>
          <a:prstGeom prst="rect">
            <a:avLst/>
          </a:prstGeom>
        </p:spPr>
        <p:txBody>
          <a:bodyPr wrap="square" lIns="0" tIns="0" rIns="0" bIns="0" rtlCol="0" anchor="t">
            <a:spAutoFit/>
          </a:bodyPr>
          <a:lstStyle/>
          <a:p>
            <a:pPr marL="457200" indent="-457200">
              <a:lnSpc>
                <a:spcPts val="5328"/>
              </a:lnSpc>
              <a:buFont typeface="Arial" panose="020B0604020202020204" pitchFamily="34" charset="0"/>
              <a:buChar char="•"/>
            </a:pPr>
            <a:r>
              <a:rPr lang="en-US" sz="3200">
                <a:solidFill>
                  <a:schemeClr val="bg2">
                    <a:lumMod val="50000"/>
                  </a:schemeClr>
                </a:solidFill>
                <a:latin typeface="Noto Serif Display Bold"/>
              </a:rPr>
              <a:t>Giao diện chức năng thêm phim</a:t>
            </a:r>
          </a:p>
        </p:txBody>
      </p:sp>
      <p:pic>
        <p:nvPicPr>
          <p:cNvPr id="5" name="Picture 4">
            <a:extLst>
              <a:ext uri="{FF2B5EF4-FFF2-40B4-BE49-F238E27FC236}">
                <a16:creationId xmlns:a16="http://schemas.microsoft.com/office/drawing/2014/main" id="{237C7907-059F-B9FA-AAED-483EED84ECA2}"/>
              </a:ext>
            </a:extLst>
          </p:cNvPr>
          <p:cNvPicPr>
            <a:picLocks noChangeAspect="1"/>
          </p:cNvPicPr>
          <p:nvPr/>
        </p:nvPicPr>
        <p:blipFill>
          <a:blip r:embed="rId2"/>
          <a:stretch>
            <a:fillRect/>
          </a:stretch>
        </p:blipFill>
        <p:spPr>
          <a:xfrm>
            <a:off x="1447800" y="1415590"/>
            <a:ext cx="14325600" cy="7449998"/>
          </a:xfrm>
          <a:prstGeom prst="rect">
            <a:avLst/>
          </a:prstGeom>
        </p:spPr>
      </p:pic>
    </p:spTree>
    <p:extLst>
      <p:ext uri="{BB962C8B-B14F-4D97-AF65-F5344CB8AC3E}">
        <p14:creationId xmlns:p14="http://schemas.microsoft.com/office/powerpoint/2010/main" val="1625383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4" name="TextBox 4"/>
          <p:cNvSpPr txBox="1"/>
          <p:nvPr/>
        </p:nvSpPr>
        <p:spPr>
          <a:xfrm>
            <a:off x="1752600" y="800100"/>
            <a:ext cx="7391400" cy="615490"/>
          </a:xfrm>
          <a:prstGeom prst="rect">
            <a:avLst/>
          </a:prstGeom>
        </p:spPr>
        <p:txBody>
          <a:bodyPr wrap="square" lIns="0" tIns="0" rIns="0" bIns="0" rtlCol="0" anchor="t">
            <a:spAutoFit/>
          </a:bodyPr>
          <a:lstStyle/>
          <a:p>
            <a:pPr marL="457200" indent="-457200">
              <a:lnSpc>
                <a:spcPts val="5328"/>
              </a:lnSpc>
              <a:buFont typeface="Arial" panose="020B0604020202020204" pitchFamily="34" charset="0"/>
              <a:buChar char="•"/>
            </a:pPr>
            <a:r>
              <a:rPr lang="en-US" sz="3200">
                <a:solidFill>
                  <a:schemeClr val="bg2">
                    <a:lumMod val="50000"/>
                  </a:schemeClr>
                </a:solidFill>
                <a:latin typeface="Noto Serif Display Bold"/>
              </a:rPr>
              <a:t>Giao diện chi tiết phim</a:t>
            </a:r>
          </a:p>
        </p:txBody>
      </p:sp>
      <p:pic>
        <p:nvPicPr>
          <p:cNvPr id="3" name="Picture 2">
            <a:extLst>
              <a:ext uri="{FF2B5EF4-FFF2-40B4-BE49-F238E27FC236}">
                <a16:creationId xmlns:a16="http://schemas.microsoft.com/office/drawing/2014/main" id="{CDA4FCDE-86AB-B30F-0B33-0CD7384864F4}"/>
              </a:ext>
            </a:extLst>
          </p:cNvPr>
          <p:cNvPicPr>
            <a:picLocks noChangeAspect="1"/>
          </p:cNvPicPr>
          <p:nvPr/>
        </p:nvPicPr>
        <p:blipFill>
          <a:blip r:embed="rId2"/>
          <a:stretch>
            <a:fillRect/>
          </a:stretch>
        </p:blipFill>
        <p:spPr>
          <a:xfrm>
            <a:off x="990600" y="1415590"/>
            <a:ext cx="15697200" cy="7029331"/>
          </a:xfrm>
          <a:prstGeom prst="rect">
            <a:avLst/>
          </a:prstGeom>
        </p:spPr>
      </p:pic>
    </p:spTree>
    <p:extLst>
      <p:ext uri="{BB962C8B-B14F-4D97-AF65-F5344CB8AC3E}">
        <p14:creationId xmlns:p14="http://schemas.microsoft.com/office/powerpoint/2010/main" val="35615773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4" name="TextBox 4"/>
          <p:cNvSpPr txBox="1"/>
          <p:nvPr/>
        </p:nvSpPr>
        <p:spPr>
          <a:xfrm>
            <a:off x="1752600" y="800100"/>
            <a:ext cx="7391400" cy="615490"/>
          </a:xfrm>
          <a:prstGeom prst="rect">
            <a:avLst/>
          </a:prstGeom>
        </p:spPr>
        <p:txBody>
          <a:bodyPr wrap="square" lIns="0" tIns="0" rIns="0" bIns="0" rtlCol="0" anchor="t">
            <a:spAutoFit/>
          </a:bodyPr>
          <a:lstStyle/>
          <a:p>
            <a:pPr marL="457200" indent="-457200">
              <a:lnSpc>
                <a:spcPts val="5328"/>
              </a:lnSpc>
              <a:buFont typeface="Arial" panose="020B0604020202020204" pitchFamily="34" charset="0"/>
              <a:buChar char="•"/>
            </a:pPr>
            <a:r>
              <a:rPr lang="en-US" sz="3200">
                <a:solidFill>
                  <a:schemeClr val="bg2">
                    <a:lumMod val="50000"/>
                  </a:schemeClr>
                </a:solidFill>
                <a:latin typeface="Noto Serif Display Bold"/>
              </a:rPr>
              <a:t>Giao diện sửa thông tin phim</a:t>
            </a:r>
          </a:p>
        </p:txBody>
      </p:sp>
      <p:pic>
        <p:nvPicPr>
          <p:cNvPr id="5" name="Picture 4">
            <a:extLst>
              <a:ext uri="{FF2B5EF4-FFF2-40B4-BE49-F238E27FC236}">
                <a16:creationId xmlns:a16="http://schemas.microsoft.com/office/drawing/2014/main" id="{C94BFD6C-BD04-C6D8-19D6-B1F0955B3AD2}"/>
              </a:ext>
            </a:extLst>
          </p:cNvPr>
          <p:cNvPicPr>
            <a:picLocks noChangeAspect="1"/>
          </p:cNvPicPr>
          <p:nvPr/>
        </p:nvPicPr>
        <p:blipFill>
          <a:blip r:embed="rId2"/>
          <a:stretch>
            <a:fillRect/>
          </a:stretch>
        </p:blipFill>
        <p:spPr>
          <a:xfrm>
            <a:off x="838200" y="1415591"/>
            <a:ext cx="16333008" cy="7417128"/>
          </a:xfrm>
          <a:prstGeom prst="rect">
            <a:avLst/>
          </a:prstGeom>
        </p:spPr>
      </p:pic>
    </p:spTree>
    <p:extLst>
      <p:ext uri="{BB962C8B-B14F-4D97-AF65-F5344CB8AC3E}">
        <p14:creationId xmlns:p14="http://schemas.microsoft.com/office/powerpoint/2010/main" val="4730503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4" name="TextBox 4"/>
          <p:cNvSpPr txBox="1"/>
          <p:nvPr/>
        </p:nvSpPr>
        <p:spPr>
          <a:xfrm>
            <a:off x="1752600" y="800100"/>
            <a:ext cx="7391400" cy="615490"/>
          </a:xfrm>
          <a:prstGeom prst="rect">
            <a:avLst/>
          </a:prstGeom>
        </p:spPr>
        <p:txBody>
          <a:bodyPr wrap="square" lIns="0" tIns="0" rIns="0" bIns="0" rtlCol="0" anchor="t">
            <a:spAutoFit/>
          </a:bodyPr>
          <a:lstStyle/>
          <a:p>
            <a:pPr marL="457200" indent="-457200">
              <a:lnSpc>
                <a:spcPts val="5328"/>
              </a:lnSpc>
              <a:buFont typeface="Arial" panose="020B0604020202020204" pitchFamily="34" charset="0"/>
              <a:buChar char="•"/>
            </a:pPr>
            <a:r>
              <a:rPr lang="en-US" sz="3200">
                <a:solidFill>
                  <a:schemeClr val="bg2">
                    <a:lumMod val="50000"/>
                  </a:schemeClr>
                </a:solidFill>
                <a:latin typeface="Noto Serif Display Bold"/>
              </a:rPr>
              <a:t>Giao diện xóa phim</a:t>
            </a:r>
          </a:p>
        </p:txBody>
      </p:sp>
      <p:pic>
        <p:nvPicPr>
          <p:cNvPr id="3" name="Picture 2">
            <a:extLst>
              <a:ext uri="{FF2B5EF4-FFF2-40B4-BE49-F238E27FC236}">
                <a16:creationId xmlns:a16="http://schemas.microsoft.com/office/drawing/2014/main" id="{B871F055-57FC-6278-2571-884F74C76B82}"/>
              </a:ext>
            </a:extLst>
          </p:cNvPr>
          <p:cNvPicPr>
            <a:picLocks noChangeAspect="1"/>
          </p:cNvPicPr>
          <p:nvPr/>
        </p:nvPicPr>
        <p:blipFill>
          <a:blip r:embed="rId2"/>
          <a:stretch>
            <a:fillRect/>
          </a:stretch>
        </p:blipFill>
        <p:spPr>
          <a:xfrm>
            <a:off x="838200" y="1415590"/>
            <a:ext cx="16535400" cy="7432318"/>
          </a:xfrm>
          <a:prstGeom prst="rect">
            <a:avLst/>
          </a:prstGeom>
        </p:spPr>
      </p:pic>
    </p:spTree>
    <p:extLst>
      <p:ext uri="{BB962C8B-B14F-4D97-AF65-F5344CB8AC3E}">
        <p14:creationId xmlns:p14="http://schemas.microsoft.com/office/powerpoint/2010/main" val="3051063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392235" y="4568401"/>
            <a:ext cx="12352826" cy="2070101"/>
          </a:xfrm>
          <a:prstGeom prst="rect">
            <a:avLst/>
          </a:prstGeom>
        </p:spPr>
        <p:txBody>
          <a:bodyPr lIns="0" tIns="0" rIns="0" bIns="0" rtlCol="0" anchor="t">
            <a:spAutoFit/>
          </a:bodyPr>
          <a:lstStyle/>
          <a:p>
            <a:pPr algn="ctr">
              <a:lnSpc>
                <a:spcPts val="8000"/>
              </a:lnSpc>
            </a:pPr>
            <a:r>
              <a:rPr lang="en-US" sz="8000">
                <a:solidFill>
                  <a:srgbClr val="B5838D"/>
                </a:solidFill>
                <a:latin typeface="Wedges"/>
              </a:rPr>
              <a:t>Thank for watching &amp; listening</a:t>
            </a:r>
          </a:p>
        </p:txBody>
      </p:sp>
      <p:sp>
        <p:nvSpPr>
          <p:cNvPr id="4" name="Freeform 4"/>
          <p:cNvSpPr/>
          <p:nvPr/>
        </p:nvSpPr>
        <p:spPr>
          <a:xfrm rot="-2779055">
            <a:off x="13351800" y="-5094162"/>
            <a:ext cx="7814999" cy="12245725"/>
          </a:xfrm>
          <a:custGeom>
            <a:avLst/>
            <a:gdLst/>
            <a:ahLst/>
            <a:cxnLst/>
            <a:rect l="l" t="t" r="r" b="b"/>
            <a:pathLst>
              <a:path w="7814999" h="12245725">
                <a:moveTo>
                  <a:pt x="0" y="0"/>
                </a:moveTo>
                <a:lnTo>
                  <a:pt x="7815000" y="0"/>
                </a:lnTo>
                <a:lnTo>
                  <a:pt x="7815000" y="12245724"/>
                </a:lnTo>
                <a:lnTo>
                  <a:pt x="0" y="122457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773293" y="7294565"/>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453750" y="636873"/>
            <a:ext cx="1843945" cy="2057400"/>
          </a:xfrm>
          <a:custGeom>
            <a:avLst/>
            <a:gdLst/>
            <a:ahLst/>
            <a:cxnLst/>
            <a:rect l="l" t="t" r="r" b="b"/>
            <a:pathLst>
              <a:path w="1843945" h="2057400">
                <a:moveTo>
                  <a:pt x="0" y="0"/>
                </a:moveTo>
                <a:lnTo>
                  <a:pt x="1843945" y="0"/>
                </a:lnTo>
                <a:lnTo>
                  <a:pt x="1843945"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flipH="1" flipV="1">
            <a:off x="16076645" y="-104066"/>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2" name="Freeform 12"/>
          <p:cNvSpPr/>
          <p:nvPr/>
        </p:nvSpPr>
        <p:spPr>
          <a:xfrm>
            <a:off x="-3259984" y="2299625"/>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3" name="Freeform 13"/>
          <p:cNvSpPr/>
          <p:nvPr/>
        </p:nvSpPr>
        <p:spPr>
          <a:xfrm>
            <a:off x="6571667" y="-195333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flipH="1" flipV="1">
            <a:off x="8085824" y="8559863"/>
            <a:ext cx="5802923" cy="4114800"/>
          </a:xfrm>
          <a:custGeom>
            <a:avLst/>
            <a:gdLst/>
            <a:ahLst/>
            <a:cxnLst/>
            <a:rect l="l" t="t" r="r" b="b"/>
            <a:pathLst>
              <a:path w="5802923" h="4114800">
                <a:moveTo>
                  <a:pt x="5802923" y="4114800"/>
                </a:moveTo>
                <a:lnTo>
                  <a:pt x="0" y="4114800"/>
                </a:lnTo>
                <a:lnTo>
                  <a:pt x="0" y="0"/>
                </a:lnTo>
                <a:lnTo>
                  <a:pt x="5802923" y="0"/>
                </a:lnTo>
                <a:lnTo>
                  <a:pt x="5802923" y="411480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209675"/>
            <a:ext cx="10591286" cy="1282930"/>
          </a:xfrm>
          <a:prstGeom prst="rect">
            <a:avLst/>
          </a:prstGeom>
        </p:spPr>
        <p:txBody>
          <a:bodyPr lIns="0" tIns="0" rIns="0" bIns="0" rtlCol="0" anchor="t">
            <a:spAutoFit/>
          </a:bodyPr>
          <a:lstStyle/>
          <a:p>
            <a:pPr>
              <a:lnSpc>
                <a:spcPts val="9634"/>
              </a:lnSpc>
            </a:pPr>
            <a:r>
              <a:rPr lang="en-US" sz="9634">
                <a:solidFill>
                  <a:srgbClr val="B5838D"/>
                </a:solidFill>
                <a:latin typeface="Faustina Semi-Bold"/>
              </a:rPr>
              <a:t>2. Giới thiệu đề tài</a:t>
            </a:r>
          </a:p>
        </p:txBody>
      </p:sp>
      <p:sp>
        <p:nvSpPr>
          <p:cNvPr id="5" name="TextBox 5"/>
          <p:cNvSpPr txBox="1"/>
          <p:nvPr/>
        </p:nvSpPr>
        <p:spPr>
          <a:xfrm>
            <a:off x="1007062" y="2693381"/>
            <a:ext cx="16273875" cy="3669319"/>
          </a:xfrm>
          <a:prstGeom prst="rect">
            <a:avLst/>
          </a:prstGeom>
        </p:spPr>
        <p:txBody>
          <a:bodyPr lIns="0" tIns="0" rIns="0" bIns="0" rtlCol="0" anchor="t">
            <a:spAutoFit/>
          </a:bodyPr>
          <a:lstStyle/>
          <a:p>
            <a:pPr algn="just">
              <a:lnSpc>
                <a:spcPts val="4843"/>
              </a:lnSpc>
            </a:pPr>
            <a:r>
              <a:rPr lang="en-US" sz="3459">
                <a:solidFill>
                  <a:srgbClr val="805A62"/>
                </a:solidFill>
                <a:latin typeface="Noto Sans"/>
              </a:rPr>
              <a:t>CGV có rất nhiều cơ sở trải dài trên khắp cả nước vì vậy việc tổ chức chiếu phim bán vé luôn là vấn đề được quan tâm. Người quản lý luôn gặp khó khăn trong vấn đề quản lý quá trình hoạt động của từng bộ phận như: phim, xuất chiếu, ... và Đặt biệt là quá trình bán vé. Vì vậy cần thiết kế một hệ thống để giúp nhà quản lý giải quyết những khó khăn và giảm thiểu rủi ro trong quá trình quản lý rạp.</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TextBox 2"/>
          <p:cNvSpPr txBox="1"/>
          <p:nvPr/>
        </p:nvSpPr>
        <p:spPr>
          <a:xfrm>
            <a:off x="2695266" y="4690457"/>
            <a:ext cx="12528867" cy="1282827"/>
          </a:xfrm>
          <a:prstGeom prst="rect">
            <a:avLst/>
          </a:prstGeom>
        </p:spPr>
        <p:txBody>
          <a:bodyPr lIns="0" tIns="0" rIns="0" bIns="0" rtlCol="0" anchor="t">
            <a:spAutoFit/>
          </a:bodyPr>
          <a:lstStyle/>
          <a:p>
            <a:pPr algn="ctr">
              <a:lnSpc>
                <a:spcPts val="9630"/>
              </a:lnSpc>
            </a:pPr>
            <a:r>
              <a:rPr lang="en-US" sz="9630">
                <a:solidFill>
                  <a:srgbClr val="B5838D"/>
                </a:solidFill>
                <a:latin typeface="Faustina Bold"/>
              </a:rPr>
              <a:t>II. Giới thiệu hệ thống</a:t>
            </a:r>
          </a:p>
        </p:txBody>
      </p:sp>
      <p:sp>
        <p:nvSpPr>
          <p:cNvPr id="3" name="Freeform 3"/>
          <p:cNvSpPr/>
          <p:nvPr/>
        </p:nvSpPr>
        <p:spPr>
          <a:xfrm rot="-2779055">
            <a:off x="13351800" y="-570304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6381483">
            <a:off x="-3907500" y="4308153"/>
            <a:ext cx="7814999" cy="12245725"/>
          </a:xfrm>
          <a:custGeom>
            <a:avLst/>
            <a:gdLst/>
            <a:ahLst/>
            <a:cxnLst/>
            <a:rect l="l" t="t" r="r" b="b"/>
            <a:pathLst>
              <a:path w="7814999" h="12245725">
                <a:moveTo>
                  <a:pt x="0" y="0"/>
                </a:moveTo>
                <a:lnTo>
                  <a:pt x="7815000" y="0"/>
                </a:lnTo>
                <a:lnTo>
                  <a:pt x="7815000" y="12245725"/>
                </a:lnTo>
                <a:lnTo>
                  <a:pt x="0" y="12245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7457531">
            <a:off x="1137924" y="6846681"/>
            <a:ext cx="1602407" cy="1787901"/>
          </a:xfrm>
          <a:custGeom>
            <a:avLst/>
            <a:gdLst/>
            <a:ahLst/>
            <a:cxnLst/>
            <a:rect l="l" t="t" r="r" b="b"/>
            <a:pathLst>
              <a:path w="1602407" h="1787901">
                <a:moveTo>
                  <a:pt x="0" y="0"/>
                </a:moveTo>
                <a:lnTo>
                  <a:pt x="1602406" y="0"/>
                </a:lnTo>
                <a:lnTo>
                  <a:pt x="1602406" y="1787901"/>
                </a:lnTo>
                <a:lnTo>
                  <a:pt x="0" y="178790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rot="-7457531">
            <a:off x="13806242" y="699249"/>
            <a:ext cx="1648316" cy="1839126"/>
          </a:xfrm>
          <a:custGeom>
            <a:avLst/>
            <a:gdLst/>
            <a:ahLst/>
            <a:cxnLst/>
            <a:rect l="l" t="t" r="r" b="b"/>
            <a:pathLst>
              <a:path w="1648316" h="1839126">
                <a:moveTo>
                  <a:pt x="0" y="0"/>
                </a:moveTo>
                <a:lnTo>
                  <a:pt x="1648316" y="0"/>
                </a:lnTo>
                <a:lnTo>
                  <a:pt x="1648316" y="1839126"/>
                </a:lnTo>
                <a:lnTo>
                  <a:pt x="0" y="183912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3849820">
            <a:off x="14848576" y="7605376"/>
            <a:ext cx="1792971" cy="3071470"/>
          </a:xfrm>
          <a:custGeom>
            <a:avLst/>
            <a:gdLst/>
            <a:ahLst/>
            <a:cxnLst/>
            <a:rect l="l" t="t" r="r" b="b"/>
            <a:pathLst>
              <a:path w="1792971" h="3071470">
                <a:moveTo>
                  <a:pt x="0" y="0"/>
                </a:moveTo>
                <a:lnTo>
                  <a:pt x="1792970" y="0"/>
                </a:lnTo>
                <a:lnTo>
                  <a:pt x="1792970" y="3071471"/>
                </a:lnTo>
                <a:lnTo>
                  <a:pt x="0" y="30714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Freeform 8"/>
          <p:cNvSpPr/>
          <p:nvPr/>
        </p:nvSpPr>
        <p:spPr>
          <a:xfrm flipH="1" flipV="1">
            <a:off x="16076645" y="-712947"/>
            <a:ext cx="2365310" cy="2890720"/>
          </a:xfrm>
          <a:custGeom>
            <a:avLst/>
            <a:gdLst/>
            <a:ahLst/>
            <a:cxnLst/>
            <a:rect l="l" t="t" r="r" b="b"/>
            <a:pathLst>
              <a:path w="2365310" h="2890720">
                <a:moveTo>
                  <a:pt x="2365310" y="2890720"/>
                </a:moveTo>
                <a:lnTo>
                  <a:pt x="0" y="2890720"/>
                </a:lnTo>
                <a:lnTo>
                  <a:pt x="0" y="0"/>
                </a:lnTo>
                <a:lnTo>
                  <a:pt x="2365310" y="0"/>
                </a:lnTo>
                <a:lnTo>
                  <a:pt x="2365310" y="289072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9" name="Freeform 9"/>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0" name="Freeform 10"/>
          <p:cNvSpPr/>
          <p:nvPr/>
        </p:nvSpPr>
        <p:spPr>
          <a:xfrm>
            <a:off x="-962334" y="9664559"/>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1" name="Freeform 11"/>
          <p:cNvSpPr/>
          <p:nvPr/>
        </p:nvSpPr>
        <p:spPr>
          <a:xfrm>
            <a:off x="15408434" y="1352854"/>
            <a:ext cx="7315200" cy="3604399"/>
          </a:xfrm>
          <a:custGeom>
            <a:avLst/>
            <a:gdLst/>
            <a:ahLst/>
            <a:cxnLst/>
            <a:rect l="l" t="t" r="r" b="b"/>
            <a:pathLst>
              <a:path w="7315200" h="3604399">
                <a:moveTo>
                  <a:pt x="0" y="0"/>
                </a:moveTo>
                <a:lnTo>
                  <a:pt x="7315200" y="0"/>
                </a:lnTo>
                <a:lnTo>
                  <a:pt x="7315200" y="3604399"/>
                </a:lnTo>
                <a:lnTo>
                  <a:pt x="0" y="360439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3863796" y="1701904"/>
            <a:ext cx="5802923" cy="4114800"/>
          </a:xfrm>
          <a:custGeom>
            <a:avLst/>
            <a:gdLst/>
            <a:ahLst/>
            <a:cxnLst/>
            <a:rect l="l" t="t" r="r" b="b"/>
            <a:pathLst>
              <a:path w="5802923" h="4114800">
                <a:moveTo>
                  <a:pt x="0" y="0"/>
                </a:moveTo>
                <a:lnTo>
                  <a:pt x="5802923" y="0"/>
                </a:lnTo>
                <a:lnTo>
                  <a:pt x="5802923"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rot="3849820" flipH="1" flipV="1">
            <a:off x="1646454" y="-517246"/>
            <a:ext cx="1792971" cy="3071470"/>
          </a:xfrm>
          <a:custGeom>
            <a:avLst/>
            <a:gdLst/>
            <a:ahLst/>
            <a:cxnLst/>
            <a:rect l="l" t="t" r="r" b="b"/>
            <a:pathLst>
              <a:path w="1792971" h="3071470">
                <a:moveTo>
                  <a:pt x="1792970" y="3071470"/>
                </a:moveTo>
                <a:lnTo>
                  <a:pt x="0" y="3071470"/>
                </a:lnTo>
                <a:lnTo>
                  <a:pt x="0" y="0"/>
                </a:lnTo>
                <a:lnTo>
                  <a:pt x="1792970" y="0"/>
                </a:lnTo>
                <a:lnTo>
                  <a:pt x="1792970" y="3071470"/>
                </a:lnTo>
                <a:close/>
              </a:path>
            </a:pathLst>
          </a:custGeom>
          <a:blipFill>
            <a:blip r:embed="rId18">
              <a:extLst>
                <a:ext uri="{96DAC541-7B7A-43D3-8B79-37D633B846F1}">
                  <asvg:svgBlip xmlns:asvg="http://schemas.microsoft.com/office/drawing/2016/SVG/main" r:embed="rId19"/>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1EE"/>
        </a:solidFill>
        <a:effectLst/>
      </p:bgPr>
    </p:bg>
    <p:spTree>
      <p:nvGrpSpPr>
        <p:cNvPr id="1" name=""/>
        <p:cNvGrpSpPr/>
        <p:nvPr/>
      </p:nvGrpSpPr>
      <p:grpSpPr>
        <a:xfrm>
          <a:off x="0" y="0"/>
          <a:ext cx="0" cy="0"/>
          <a:chOff x="0" y="0"/>
          <a:chExt cx="0" cy="0"/>
        </a:xfrm>
      </p:grpSpPr>
      <p:sp>
        <p:nvSpPr>
          <p:cNvPr id="2" name="Freeform 2"/>
          <p:cNvSpPr/>
          <p:nvPr/>
        </p:nvSpPr>
        <p:spPr>
          <a:xfrm rot="-6381483">
            <a:off x="-4869834" y="4550007"/>
            <a:ext cx="7814999" cy="12245725"/>
          </a:xfrm>
          <a:custGeom>
            <a:avLst/>
            <a:gdLst/>
            <a:ahLst/>
            <a:cxnLst/>
            <a:rect l="l" t="t" r="r" b="b"/>
            <a:pathLst>
              <a:path w="7814999" h="12245725">
                <a:moveTo>
                  <a:pt x="0" y="0"/>
                </a:moveTo>
                <a:lnTo>
                  <a:pt x="7814999" y="0"/>
                </a:lnTo>
                <a:lnTo>
                  <a:pt x="7814999" y="12245725"/>
                </a:lnTo>
                <a:lnTo>
                  <a:pt x="0" y="122457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96826" y="7782149"/>
            <a:ext cx="2365310" cy="2890720"/>
          </a:xfrm>
          <a:custGeom>
            <a:avLst/>
            <a:gdLst/>
            <a:ahLst/>
            <a:cxnLst/>
            <a:rect l="l" t="t" r="r" b="b"/>
            <a:pathLst>
              <a:path w="2365310" h="2890720">
                <a:moveTo>
                  <a:pt x="0" y="0"/>
                </a:moveTo>
                <a:lnTo>
                  <a:pt x="2365310" y="0"/>
                </a:lnTo>
                <a:lnTo>
                  <a:pt x="2365310" y="2890720"/>
                </a:lnTo>
                <a:lnTo>
                  <a:pt x="0" y="28907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935529" y="1007395"/>
            <a:ext cx="16323771" cy="1172446"/>
          </a:xfrm>
          <a:prstGeom prst="rect">
            <a:avLst/>
          </a:prstGeom>
        </p:spPr>
        <p:txBody>
          <a:bodyPr lIns="0" tIns="0" rIns="0" bIns="0" rtlCol="0" anchor="t">
            <a:spAutoFit/>
          </a:bodyPr>
          <a:lstStyle/>
          <a:p>
            <a:pPr>
              <a:lnSpc>
                <a:spcPts val="8734"/>
              </a:lnSpc>
            </a:pPr>
            <a:r>
              <a:rPr lang="en-US" sz="8734">
                <a:solidFill>
                  <a:srgbClr val="B5838D"/>
                </a:solidFill>
                <a:latin typeface="Faustina Semi-Bold"/>
              </a:rPr>
              <a:t>1. Chức năng và đối tượng sử dụng</a:t>
            </a:r>
          </a:p>
        </p:txBody>
      </p:sp>
      <p:sp>
        <p:nvSpPr>
          <p:cNvPr id="5" name="TextBox 5"/>
          <p:cNvSpPr txBox="1"/>
          <p:nvPr/>
        </p:nvSpPr>
        <p:spPr>
          <a:xfrm>
            <a:off x="1234320" y="2250988"/>
            <a:ext cx="14564034" cy="1047750"/>
          </a:xfrm>
          <a:prstGeom prst="rect">
            <a:avLst/>
          </a:prstGeom>
        </p:spPr>
        <p:txBody>
          <a:bodyPr lIns="0" tIns="0" rIns="0" bIns="0" rtlCol="0" anchor="t">
            <a:spAutoFit/>
          </a:bodyPr>
          <a:lstStyle/>
          <a:p>
            <a:pPr algn="just">
              <a:lnSpc>
                <a:spcPts val="4200"/>
              </a:lnSpc>
            </a:pPr>
            <a:r>
              <a:rPr lang="en-US" sz="3000">
                <a:solidFill>
                  <a:srgbClr val="805A62"/>
                </a:solidFill>
                <a:latin typeface="Noto Sans Bold"/>
              </a:rPr>
              <a:t>a. Chức năng</a:t>
            </a:r>
          </a:p>
          <a:p>
            <a:pPr algn="just">
              <a:lnSpc>
                <a:spcPts val="4200"/>
              </a:lnSpc>
            </a:pPr>
            <a:r>
              <a:rPr lang="en-US" sz="3000">
                <a:solidFill>
                  <a:srgbClr val="805A62"/>
                </a:solidFill>
                <a:latin typeface="Noto Sans Bold"/>
              </a:rPr>
              <a:t>-</a:t>
            </a:r>
            <a:r>
              <a:rPr lang="en-US" sz="3000">
                <a:solidFill>
                  <a:srgbClr val="805A62"/>
                </a:solidFill>
                <a:latin typeface="Noto Sans"/>
              </a:rPr>
              <a:t> Hệ thống được xây dựng bao gồm các chức năng chính như sau:</a:t>
            </a:r>
          </a:p>
        </p:txBody>
      </p:sp>
      <p:sp>
        <p:nvSpPr>
          <p:cNvPr id="6" name="TextBox 6"/>
          <p:cNvSpPr txBox="1"/>
          <p:nvPr/>
        </p:nvSpPr>
        <p:spPr>
          <a:xfrm>
            <a:off x="1205798" y="3470188"/>
            <a:ext cx="2947295"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phim</a:t>
            </a:r>
          </a:p>
        </p:txBody>
      </p:sp>
      <p:sp>
        <p:nvSpPr>
          <p:cNvPr id="7" name="TextBox 7"/>
          <p:cNvSpPr txBox="1"/>
          <p:nvPr/>
        </p:nvSpPr>
        <p:spPr>
          <a:xfrm>
            <a:off x="4759503" y="3470188"/>
            <a:ext cx="3728312"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xuất chiếu</a:t>
            </a:r>
          </a:p>
        </p:txBody>
      </p:sp>
      <p:sp>
        <p:nvSpPr>
          <p:cNvPr id="8" name="TextBox 8"/>
          <p:cNvSpPr txBox="1"/>
          <p:nvPr/>
        </p:nvSpPr>
        <p:spPr>
          <a:xfrm>
            <a:off x="9097415" y="3470188"/>
            <a:ext cx="4103046"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phòng chiếu</a:t>
            </a:r>
          </a:p>
        </p:txBody>
      </p:sp>
      <p:sp>
        <p:nvSpPr>
          <p:cNvPr id="9" name="TextBox 9"/>
          <p:cNvSpPr txBox="1"/>
          <p:nvPr/>
        </p:nvSpPr>
        <p:spPr>
          <a:xfrm>
            <a:off x="13376223" y="3470188"/>
            <a:ext cx="3139445"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đặt vé</a:t>
            </a:r>
          </a:p>
        </p:txBody>
      </p:sp>
      <p:sp>
        <p:nvSpPr>
          <p:cNvPr id="10" name="TextBox 10"/>
          <p:cNvSpPr txBox="1"/>
          <p:nvPr/>
        </p:nvSpPr>
        <p:spPr>
          <a:xfrm>
            <a:off x="1205798" y="4130966"/>
            <a:ext cx="4178562"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khách hàng</a:t>
            </a:r>
          </a:p>
        </p:txBody>
      </p:sp>
      <p:sp>
        <p:nvSpPr>
          <p:cNvPr id="11" name="TextBox 11"/>
          <p:cNvSpPr txBox="1"/>
          <p:nvPr/>
        </p:nvSpPr>
        <p:spPr>
          <a:xfrm>
            <a:off x="12818906" y="4154926"/>
            <a:ext cx="3696762"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nhân viên</a:t>
            </a:r>
          </a:p>
        </p:txBody>
      </p:sp>
      <p:sp>
        <p:nvSpPr>
          <p:cNvPr id="12" name="TextBox 12"/>
          <p:cNvSpPr txBox="1"/>
          <p:nvPr/>
        </p:nvSpPr>
        <p:spPr>
          <a:xfrm>
            <a:off x="1234320" y="4787130"/>
            <a:ext cx="14564034" cy="1581150"/>
          </a:xfrm>
          <a:prstGeom prst="rect">
            <a:avLst/>
          </a:prstGeom>
        </p:spPr>
        <p:txBody>
          <a:bodyPr lIns="0" tIns="0" rIns="0" bIns="0" rtlCol="0" anchor="t">
            <a:spAutoFit/>
          </a:bodyPr>
          <a:lstStyle/>
          <a:p>
            <a:pPr algn="just">
              <a:lnSpc>
                <a:spcPts val="4200"/>
              </a:lnSpc>
            </a:pPr>
            <a:r>
              <a:rPr lang="en-US" sz="3000">
                <a:solidFill>
                  <a:srgbClr val="805A62"/>
                </a:solidFill>
                <a:latin typeface="Noto Sans Bold"/>
              </a:rPr>
              <a:t>-</a:t>
            </a:r>
            <a:r>
              <a:rPr lang="en-US" sz="3000">
                <a:solidFill>
                  <a:srgbClr val="805A62"/>
                </a:solidFill>
                <a:latin typeface="Noto Sans"/>
              </a:rPr>
              <a:t> Các chức năng được xây dựng giúp nhân viên và nhà quản lý  dễ dàng điều khiển quá trình hoạt động của rạp. Đồng thời giúp khách hàng dễ dàng trong việc đặt vé</a:t>
            </a:r>
          </a:p>
        </p:txBody>
      </p:sp>
      <p:sp>
        <p:nvSpPr>
          <p:cNvPr id="13" name="TextBox 13"/>
          <p:cNvSpPr txBox="1"/>
          <p:nvPr/>
        </p:nvSpPr>
        <p:spPr>
          <a:xfrm>
            <a:off x="7670432" y="4154926"/>
            <a:ext cx="2711178"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Quản lý ghế</a:t>
            </a:r>
          </a:p>
        </p:txBody>
      </p:sp>
      <p:sp>
        <p:nvSpPr>
          <p:cNvPr id="14" name="TextBox 14"/>
          <p:cNvSpPr txBox="1"/>
          <p:nvPr/>
        </p:nvSpPr>
        <p:spPr>
          <a:xfrm>
            <a:off x="1205798" y="6549255"/>
            <a:ext cx="14564034" cy="1047750"/>
          </a:xfrm>
          <a:prstGeom prst="rect">
            <a:avLst/>
          </a:prstGeom>
        </p:spPr>
        <p:txBody>
          <a:bodyPr lIns="0" tIns="0" rIns="0" bIns="0" rtlCol="0" anchor="t">
            <a:spAutoFit/>
          </a:bodyPr>
          <a:lstStyle/>
          <a:p>
            <a:pPr algn="just">
              <a:lnSpc>
                <a:spcPts val="4200"/>
              </a:lnSpc>
            </a:pPr>
            <a:r>
              <a:rPr lang="en-US" sz="3000">
                <a:solidFill>
                  <a:srgbClr val="805A62"/>
                </a:solidFill>
                <a:latin typeface="Noto Sans Bold"/>
              </a:rPr>
              <a:t>b. Đối tượng sử dụng</a:t>
            </a:r>
          </a:p>
          <a:p>
            <a:pPr algn="just">
              <a:lnSpc>
                <a:spcPts val="4200"/>
              </a:lnSpc>
            </a:pPr>
            <a:r>
              <a:rPr lang="en-US" sz="3000">
                <a:solidFill>
                  <a:srgbClr val="805A62"/>
                </a:solidFill>
                <a:latin typeface="Noto Sans"/>
              </a:rPr>
              <a:t>- Hệ thống xây dựng hướng đến 3 đối tượng người dùng:</a:t>
            </a:r>
          </a:p>
        </p:txBody>
      </p:sp>
      <p:sp>
        <p:nvSpPr>
          <p:cNvPr id="15" name="TextBox 15"/>
          <p:cNvSpPr txBox="1"/>
          <p:nvPr/>
        </p:nvSpPr>
        <p:spPr>
          <a:xfrm>
            <a:off x="1234320" y="7835267"/>
            <a:ext cx="2947295"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Khách hàng</a:t>
            </a:r>
          </a:p>
        </p:txBody>
      </p:sp>
      <p:sp>
        <p:nvSpPr>
          <p:cNvPr id="16" name="TextBox 16"/>
          <p:cNvSpPr txBox="1"/>
          <p:nvPr/>
        </p:nvSpPr>
        <p:spPr>
          <a:xfrm>
            <a:off x="6118886" y="7835267"/>
            <a:ext cx="3728312"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Nhân viên bán vé</a:t>
            </a:r>
          </a:p>
        </p:txBody>
      </p:sp>
      <p:sp>
        <p:nvSpPr>
          <p:cNvPr id="17" name="TextBox 17"/>
          <p:cNvSpPr txBox="1"/>
          <p:nvPr/>
        </p:nvSpPr>
        <p:spPr>
          <a:xfrm>
            <a:off x="12091186" y="7835267"/>
            <a:ext cx="4103046" cy="470279"/>
          </a:xfrm>
          <a:prstGeom prst="rect">
            <a:avLst/>
          </a:prstGeom>
        </p:spPr>
        <p:txBody>
          <a:bodyPr lIns="0" tIns="0" rIns="0" bIns="0" rtlCol="0" anchor="t">
            <a:spAutoFit/>
          </a:bodyPr>
          <a:lstStyle/>
          <a:p>
            <a:pPr marL="598760" lvl="1" indent="-299380" algn="just">
              <a:lnSpc>
                <a:spcPts val="3882"/>
              </a:lnSpc>
              <a:buFont typeface="Arial"/>
              <a:buChar char="•"/>
            </a:pPr>
            <a:r>
              <a:rPr lang="en-US" sz="2773">
                <a:solidFill>
                  <a:srgbClr val="805A62"/>
                </a:solidFill>
                <a:latin typeface="Noto Sans"/>
              </a:rPr>
              <a:t>Nhà quản lý</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260</TotalTime>
  <Words>4228</Words>
  <Application>Microsoft Office PowerPoint</Application>
  <PresentationFormat>Custom</PresentationFormat>
  <Paragraphs>540</Paragraphs>
  <Slides>68</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68</vt:i4>
      </vt:variant>
    </vt:vector>
  </HeadingPairs>
  <TitlesOfParts>
    <vt:vector size="81" baseType="lpstr">
      <vt:lpstr>Noto Serif Display Medium</vt:lpstr>
      <vt:lpstr>Calibri</vt:lpstr>
      <vt:lpstr>Noto Serif Display</vt:lpstr>
      <vt:lpstr>Faustina Bold</vt:lpstr>
      <vt:lpstr>Noto Sans Bold</vt:lpstr>
      <vt:lpstr>Wedges</vt:lpstr>
      <vt:lpstr>Noto Sans</vt:lpstr>
      <vt:lpstr>Asap Bold</vt:lpstr>
      <vt:lpstr>Noto Serif Display Bold</vt:lpstr>
      <vt:lpstr>Arial</vt:lpstr>
      <vt:lpstr>Times New Roman</vt:lpstr>
      <vt:lpstr>Faustina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Nhóm 3</dc:title>
  <cp:lastModifiedBy>MyLaptop</cp:lastModifiedBy>
  <cp:revision>12</cp:revision>
  <dcterms:created xsi:type="dcterms:W3CDTF">2006-08-16T00:00:00Z</dcterms:created>
  <dcterms:modified xsi:type="dcterms:W3CDTF">2024-06-01T15:02:15Z</dcterms:modified>
  <dc:identifier>DAGCYlrcaVs</dc:identifier>
</cp:coreProperties>
</file>